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70" r:id="rId3"/>
    <p:sldId id="271" r:id="rId4"/>
    <p:sldId id="257" r:id="rId5"/>
    <p:sldId id="256" r:id="rId6"/>
    <p:sldId id="258" r:id="rId7"/>
    <p:sldId id="263" r:id="rId8"/>
    <p:sldId id="264" r:id="rId9"/>
    <p:sldId id="262" r:id="rId10"/>
    <p:sldId id="259" r:id="rId11"/>
    <p:sldId id="260" r:id="rId12"/>
    <p:sldId id="265" r:id="rId13"/>
    <p:sldId id="261" r:id="rId14"/>
    <p:sldId id="266" r:id="rId15"/>
    <p:sldId id="267" r:id="rId16"/>
    <p:sldId id="269" r:id="rId17"/>
    <p:sldId id="272" r:id="rId18"/>
    <p:sldId id="279" r:id="rId19"/>
    <p:sldId id="274" r:id="rId20"/>
    <p:sldId id="277" r:id="rId21"/>
    <p:sldId id="273" r:id="rId22"/>
    <p:sldId id="275" r:id="rId23"/>
    <p:sldId id="276"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5404"/>
    <a:srgbClr val="87F5DB"/>
    <a:srgbClr val="32EA51"/>
    <a:srgbClr val="4DA014"/>
    <a:srgbClr val="A2A602"/>
    <a:srgbClr val="BF4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p:scale>
          <a:sx n="50" d="100"/>
          <a:sy n="50" d="100"/>
        </p:scale>
        <p:origin x="24" y="5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3794717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74806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95303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72937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1413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522722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3096203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955852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10585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20490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288CAE8C-D69D-4FA4-AF9E-B705359CAD65}" type="datetimeFigureOut">
              <a:rPr kumimoji="1" lang="ja-JP" altLang="en-US" smtClean="0"/>
              <a:t>2018/7/21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1956719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8CAE8C-D69D-4FA4-AF9E-B705359CAD65}" type="datetimeFigureOut">
              <a:rPr kumimoji="1" lang="ja-JP" altLang="en-US" smtClean="0"/>
              <a:t>2018/7/21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77F29-C23C-4283-A059-0EF931BC9D5C}" type="slidenum">
              <a:rPr kumimoji="1" lang="ja-JP" altLang="en-US" smtClean="0"/>
              <a:t>‹#›</a:t>
            </a:fld>
            <a:endParaRPr kumimoji="1" lang="ja-JP" altLang="en-US"/>
          </a:p>
        </p:txBody>
      </p:sp>
    </p:spTree>
    <p:extLst>
      <p:ext uri="{BB962C8B-B14F-4D97-AF65-F5344CB8AC3E}">
        <p14:creationId xmlns:p14="http://schemas.microsoft.com/office/powerpoint/2010/main" val="2562067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331860" y="2994658"/>
            <a:ext cx="5555286" cy="1034129"/>
          </a:xfrm>
          <a:prstGeom prst="rect">
            <a:avLst/>
          </a:prstGeom>
          <a:noFill/>
        </p:spPr>
        <p:txBody>
          <a:bodyPr wrap="square" rtlCol="0">
            <a:spAutoFit/>
          </a:bodyPr>
          <a:lstStyle/>
          <a:p>
            <a:pPr algn="ctr">
              <a:lnSpc>
                <a:spcPct val="80000"/>
              </a:lnSpc>
            </a:pPr>
            <a:r>
              <a:rPr kumimoji="1" lang="en-US" altLang="ja-JP" sz="72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STANDY</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4038337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9434946" y="417712"/>
            <a:ext cx="2597181" cy="4413516"/>
          </a:xfrm>
          <a:prstGeom prst="rect">
            <a:avLst/>
          </a:prstGeom>
          <a:noFill/>
        </p:spPr>
        <p:txBody>
          <a:bodyPr wrap="square" rtlCol="0">
            <a:spAutoFit/>
          </a:bodyPr>
          <a:lstStyle/>
          <a:p>
            <a:pPr>
              <a:lnSpc>
                <a:spcPct val="60000"/>
              </a:lnSpc>
            </a:pPr>
            <a:r>
              <a:rPr kumimoji="1" lang="en-US" altLang="ja-JP" sz="5400" dirty="0" smtClean="0">
                <a:solidFill>
                  <a:schemeClr val="bg1"/>
                </a:solidFill>
                <a:latin typeface="Microsoft Himalaya" panose="01010100010101010101" pitchFamily="2" charset="0"/>
                <a:cs typeface="Microsoft Himalaya" panose="01010100010101010101" pitchFamily="2" charset="0"/>
              </a:rPr>
              <a:t>Only the information </a:t>
            </a:r>
          </a:p>
          <a:p>
            <a:pPr>
              <a:lnSpc>
                <a:spcPct val="60000"/>
              </a:lnSpc>
            </a:pPr>
            <a:r>
              <a:rPr kumimoji="1" lang="en-US" altLang="ja-JP" sz="5400" dirty="0" smtClean="0">
                <a:solidFill>
                  <a:schemeClr val="bg1"/>
                </a:solidFill>
                <a:latin typeface="Microsoft Himalaya" panose="01010100010101010101" pitchFamily="2" charset="0"/>
                <a:cs typeface="Microsoft Himalaya" panose="01010100010101010101" pitchFamily="2" charset="0"/>
              </a:rPr>
              <a:t>is not enough.</a:t>
            </a:r>
          </a:p>
          <a:p>
            <a:pPr>
              <a:lnSpc>
                <a:spcPct val="60000"/>
              </a:lnSpc>
            </a:pPr>
            <a:endParaRPr lang="en-US" altLang="ja-JP" sz="5400" dirty="0">
              <a:solidFill>
                <a:schemeClr val="bg1"/>
              </a:solidFill>
              <a:latin typeface="Microsoft Himalaya" panose="01010100010101010101" pitchFamily="2" charset="0"/>
              <a:cs typeface="Microsoft Himalaya" panose="01010100010101010101" pitchFamily="2" charset="0"/>
            </a:endParaRPr>
          </a:p>
          <a:p>
            <a:pPr>
              <a:lnSpc>
                <a:spcPct val="60000"/>
              </a:lnSpc>
            </a:pPr>
            <a:r>
              <a:rPr kumimoji="1" lang="en-US" altLang="ja-JP" sz="3600" dirty="0" smtClean="0">
                <a:solidFill>
                  <a:schemeClr val="bg1"/>
                </a:solidFill>
                <a:latin typeface="Microsoft Himalaya" panose="01010100010101010101" pitchFamily="2" charset="0"/>
                <a:cs typeface="Microsoft Himalaya" panose="01010100010101010101" pitchFamily="2" charset="0"/>
              </a:rPr>
              <a:t>Sometimes </a:t>
            </a: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an instinct</a:t>
            </a: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understanding</a:t>
            </a: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is important.</a:t>
            </a:r>
          </a:p>
          <a:p>
            <a:pPr>
              <a:lnSpc>
                <a:spcPct val="60000"/>
              </a:lnSpc>
            </a:pPr>
            <a:endParaRPr kumimoji="1" lang="en-US" altLang="ja-JP" sz="5400" dirty="0" smtClean="0">
              <a:solidFill>
                <a:schemeClr val="bg1"/>
              </a:solidFill>
              <a:latin typeface="Microsoft Himalaya" panose="01010100010101010101" pitchFamily="2" charset="0"/>
              <a:cs typeface="Microsoft Himalaya" panose="01010100010101010101" pitchFamily="2" charset="0"/>
            </a:endParaRPr>
          </a:p>
        </p:txBody>
      </p:sp>
      <p:pic>
        <p:nvPicPr>
          <p:cNvPr id="3074" name="Picture 2" descr="Mobile Phone, Cellphone, Tele, Smartphone, 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8512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n horizon person cloud people sky sunrise sunset mist skyline street sunlight morning boy building dawn city atmosphere skyscraper alone cityscape male guy dusk standing evening young reflection weather haze darkness lifestyle modern caucasian men style handsome attractive adult urban area atmospheric phenomenon human settlement atmosphere of earth standing 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552656" y="311370"/>
            <a:ext cx="11783162" cy="3093154"/>
          </a:xfrm>
          <a:prstGeom prst="rect">
            <a:avLst/>
          </a:prstGeom>
          <a:noFill/>
        </p:spPr>
        <p:txBody>
          <a:bodyPr wrap="square" rtlCol="0">
            <a:spAutoFit/>
          </a:bodyPr>
          <a:lstStyle/>
          <a:p>
            <a:pPr>
              <a:lnSpc>
                <a:spcPct val="80000"/>
              </a:lnSpc>
            </a:pPr>
            <a:r>
              <a:rPr lang="en-US" altLang="ja-JP" sz="6000" dirty="0" smtClean="0">
                <a:solidFill>
                  <a:schemeClr val="bg1"/>
                </a:solidFill>
                <a:latin typeface="Microsoft Himalaya" panose="01010100010101010101" pitchFamily="2" charset="0"/>
                <a:cs typeface="Microsoft Himalaya" panose="01010100010101010101" pitchFamily="2" charset="0"/>
              </a:rPr>
              <a:t>We understand the situation </a:t>
            </a:r>
          </a:p>
          <a:p>
            <a:pPr>
              <a:lnSpc>
                <a:spcPct val="80000"/>
              </a:lnSpc>
            </a:pPr>
            <a:r>
              <a:rPr lang="en-US" altLang="ja-JP" sz="6000" dirty="0" smtClean="0">
                <a:solidFill>
                  <a:schemeClr val="bg1"/>
                </a:solidFill>
                <a:latin typeface="Microsoft Himalaya" panose="01010100010101010101" pitchFamily="2" charset="0"/>
                <a:cs typeface="Microsoft Himalaya" panose="01010100010101010101" pitchFamily="2" charset="0"/>
              </a:rPr>
              <a:t>by experiencing of body.</a:t>
            </a:r>
          </a:p>
          <a:p>
            <a:pPr>
              <a:lnSpc>
                <a:spcPct val="80000"/>
              </a:lnSpc>
            </a:pPr>
            <a:r>
              <a:rPr lang="en-US" altLang="ja-JP" sz="6000" dirty="0" smtClean="0">
                <a:solidFill>
                  <a:schemeClr val="bg1"/>
                </a:solidFill>
                <a:latin typeface="Microsoft Himalaya" panose="01010100010101010101" pitchFamily="2" charset="0"/>
                <a:cs typeface="Microsoft Himalaya" panose="01010100010101010101" pitchFamily="2" charset="0"/>
              </a:rPr>
              <a:t>That is associated with actual position, size</a:t>
            </a:r>
          </a:p>
          <a:p>
            <a:pPr>
              <a:lnSpc>
                <a:spcPct val="80000"/>
              </a:lnSpc>
            </a:pPr>
            <a:r>
              <a:rPr lang="en-US" altLang="ja-JP" sz="6000" dirty="0" smtClean="0">
                <a:solidFill>
                  <a:schemeClr val="bg1"/>
                </a:solidFill>
                <a:latin typeface="Microsoft Himalaya" panose="01010100010101010101" pitchFamily="2" charset="0"/>
                <a:cs typeface="Microsoft Himalaya" panose="01010100010101010101" pitchFamily="2" charset="0"/>
              </a:rPr>
              <a:t>a</a:t>
            </a:r>
            <a:r>
              <a:rPr kumimoji="1" lang="en-US" altLang="ja-JP" sz="6000" dirty="0" smtClean="0">
                <a:solidFill>
                  <a:schemeClr val="bg1"/>
                </a:solidFill>
                <a:latin typeface="Microsoft Himalaya" panose="01010100010101010101" pitchFamily="2" charset="0"/>
                <a:cs typeface="Microsoft Himalaya" panose="01010100010101010101" pitchFamily="2" charset="0"/>
              </a:rPr>
              <a:t>nd atmosphere including </a:t>
            </a:r>
            <a:r>
              <a:rPr lang="en-US" altLang="ja-JP" sz="6000" dirty="0" smtClean="0">
                <a:solidFill>
                  <a:schemeClr val="bg1"/>
                </a:solidFill>
                <a:latin typeface="Microsoft Himalaya" panose="01010100010101010101" pitchFamily="2" charset="0"/>
                <a:cs typeface="Microsoft Himalaya" panose="01010100010101010101" pitchFamily="2" charset="0"/>
              </a:rPr>
              <a:t>sounds and…</a:t>
            </a:r>
            <a:r>
              <a:rPr kumimoji="1" lang="en-US" altLang="ja-JP" sz="6000" dirty="0" smtClean="0">
                <a:solidFill>
                  <a:schemeClr val="bg1"/>
                </a:solidFill>
                <a:latin typeface="Microsoft Himalaya" panose="01010100010101010101" pitchFamily="2" charset="0"/>
                <a:cs typeface="Microsoft Himalaya" panose="01010100010101010101" pitchFamily="2" charset="0"/>
              </a:rPr>
              <a:t> </a:t>
            </a:r>
            <a:endParaRPr kumimoji="1" lang="ja-JP" altLang="en-US" sz="60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54063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hild, Crying, Kid, Boy, Sad, Young, Unhappy, Ira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623454" y="1720594"/>
            <a:ext cx="11783162" cy="904863"/>
          </a:xfrm>
          <a:prstGeom prst="rect">
            <a:avLst/>
          </a:prstGeom>
          <a:noFill/>
        </p:spPr>
        <p:txBody>
          <a:bodyPr wrap="square" rtlCol="0">
            <a:spAutoFit/>
          </a:bodyPr>
          <a:lstStyle/>
          <a:p>
            <a:pPr>
              <a:lnSpc>
                <a:spcPct val="80000"/>
              </a:lnSpc>
            </a:pPr>
            <a:r>
              <a:rPr lang="en-US" altLang="ja-JP" sz="6600" dirty="0" smtClean="0">
                <a:latin typeface="Microsoft Himalaya" panose="01010100010101010101" pitchFamily="2" charset="0"/>
                <a:cs typeface="Microsoft Himalaya" panose="01010100010101010101" pitchFamily="2" charset="0"/>
              </a:rPr>
              <a:t>Sentiments.</a:t>
            </a:r>
            <a:endParaRPr kumimoji="1" lang="ja-JP" altLang="en-US" sz="6000" dirty="0">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9355242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219790" y="1417641"/>
            <a:ext cx="9726594" cy="3637919"/>
          </a:xfrm>
          <a:prstGeom prst="rect">
            <a:avLst/>
          </a:prstGeom>
          <a:noFill/>
        </p:spPr>
        <p:txBody>
          <a:bodyPr wrap="square" rtlCol="0">
            <a:spAutoFit/>
          </a:bodyPr>
          <a:lstStyle/>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So we combine </a:t>
            </a:r>
          </a:p>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the </a:t>
            </a:r>
            <a:r>
              <a:rPr kumimoji="1" lang="en-US" altLang="ja-JP" sz="7200" dirty="0" smtClean="0">
                <a:solidFill>
                  <a:schemeClr val="bg1"/>
                </a:solidFill>
                <a:latin typeface="Microsoft Himalaya" panose="01010100010101010101" pitchFamily="2" charset="0"/>
                <a:cs typeface="Microsoft Himalaya" panose="01010100010101010101" pitchFamily="2" charset="0"/>
              </a:rPr>
              <a:t>Augmented Reality </a:t>
            </a:r>
          </a:p>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and </a:t>
            </a:r>
          </a:p>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Sentiments</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872659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i.embed.ly/1/image?url=https%3A%2F%2Fcontattafiles.s3.us-west-1.amazonaws.com%2Ftnt37374%2FcTe3EvH1Xl_jW8G%2FPasted%2BImage%3A%2BJul%2B14%2C%2B2018%2B-%2B10%3A44%3A17pm&amp;key=c0f258539b9c4ab5bf044cd294d74ff1"/>
          <p:cNvPicPr>
            <a:picLocks noChangeAspect="1" noChangeArrowheads="1"/>
          </p:cNvPicPr>
          <p:nvPr/>
        </p:nvPicPr>
        <p:blipFill rotWithShape="1">
          <a:blip r:embed="rId2">
            <a:extLst>
              <a:ext uri="{28A0092B-C50C-407E-A947-70E740481C1C}">
                <a14:useLocalDpi xmlns:a14="http://schemas.microsoft.com/office/drawing/2010/main" val="0"/>
              </a:ext>
            </a:extLst>
          </a:blip>
          <a:srcRect l="-1" t="30564" r="4597" b="7179"/>
          <a:stretch/>
        </p:blipFill>
        <p:spPr bwMode="auto">
          <a:xfrm>
            <a:off x="1" y="24063"/>
            <a:ext cx="12163926" cy="504378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86095" y="4034837"/>
            <a:ext cx="9726594" cy="2733056"/>
          </a:xfrm>
          <a:prstGeom prst="rect">
            <a:avLst/>
          </a:prstGeom>
          <a:noFill/>
        </p:spPr>
        <p:txBody>
          <a:bodyPr wrap="square" rtlCol="0">
            <a:spAutoFit/>
          </a:bodyPr>
          <a:lstStyle/>
          <a:p>
            <a:pPr>
              <a:lnSpc>
                <a:spcPct val="60000"/>
              </a:lnSpc>
            </a:pPr>
            <a:r>
              <a:rPr lang="en-US" altLang="ja-JP" sz="5400" dirty="0" smtClean="0">
                <a:solidFill>
                  <a:schemeClr val="bg1"/>
                </a:solidFill>
                <a:latin typeface="Microsoft Himalaya" panose="01010100010101010101" pitchFamily="2" charset="0"/>
                <a:cs typeface="Microsoft Himalaya" panose="01010100010101010101" pitchFamily="2" charset="0"/>
              </a:rPr>
              <a:t>We gathered information from </a:t>
            </a:r>
            <a:r>
              <a:rPr kumimoji="1" lang="en-US" altLang="ja-JP" sz="5400" dirty="0" smtClean="0">
                <a:solidFill>
                  <a:schemeClr val="bg1"/>
                </a:solidFill>
                <a:latin typeface="Microsoft Himalaya" panose="01010100010101010101" pitchFamily="2" charset="0"/>
                <a:cs typeface="Microsoft Himalaya" panose="01010100010101010101" pitchFamily="2" charset="0"/>
              </a:rPr>
              <a:t>Twitter </a:t>
            </a:r>
          </a:p>
          <a:p>
            <a:pPr>
              <a:lnSpc>
                <a:spcPct val="60000"/>
              </a:lnSpc>
            </a:pPr>
            <a:r>
              <a:rPr kumimoji="1" lang="en-US" altLang="ja-JP" sz="5400" dirty="0" smtClean="0">
                <a:solidFill>
                  <a:schemeClr val="bg1"/>
                </a:solidFill>
                <a:latin typeface="Microsoft Himalaya" panose="01010100010101010101" pitchFamily="2" charset="0"/>
                <a:cs typeface="Microsoft Himalaya" panose="01010100010101010101" pitchFamily="2" charset="0"/>
              </a:rPr>
              <a:t>and calculate sentiment using </a:t>
            </a:r>
            <a:r>
              <a:rPr kumimoji="1" lang="en-US" altLang="ja-JP" sz="5400" dirty="0" smtClean="0">
                <a:solidFill>
                  <a:schemeClr val="bg1"/>
                </a:solidFill>
                <a:latin typeface="Microsoft Himalaya" panose="01010100010101010101" pitchFamily="2" charset="0"/>
                <a:cs typeface="Microsoft Himalaya" panose="01010100010101010101" pitchFamily="2" charset="0"/>
              </a:rPr>
              <a:t>                Natural </a:t>
            </a:r>
            <a:r>
              <a:rPr kumimoji="1" lang="en-US" altLang="ja-JP" sz="5400" dirty="0" smtClean="0">
                <a:solidFill>
                  <a:schemeClr val="bg1"/>
                </a:solidFill>
                <a:latin typeface="Microsoft Himalaya" panose="01010100010101010101" pitchFamily="2" charset="0"/>
                <a:cs typeface="Microsoft Himalaya" panose="01010100010101010101" pitchFamily="2" charset="0"/>
              </a:rPr>
              <a:t>Language Processing API and </a:t>
            </a:r>
            <a:r>
              <a:rPr lang="en-US" altLang="ja-JP" sz="5400" dirty="0" smtClean="0">
                <a:solidFill>
                  <a:schemeClr val="bg1"/>
                </a:solidFill>
                <a:latin typeface="Microsoft Himalaya" panose="01010100010101010101" pitchFamily="2" charset="0"/>
                <a:cs typeface="Microsoft Himalaya" panose="01010100010101010101" pitchFamily="2" charset="0"/>
              </a:rPr>
              <a:t>mapped on the sky.</a:t>
            </a:r>
          </a:p>
          <a:p>
            <a:pPr>
              <a:lnSpc>
                <a:spcPct val="80000"/>
              </a:lnSpc>
            </a:pPr>
            <a:endParaRPr lang="en-US" altLang="ja-JP" sz="1200" dirty="0" smtClean="0">
              <a:solidFill>
                <a:schemeClr val="bg1"/>
              </a:solidFill>
              <a:latin typeface="Microsoft Himalaya" panose="01010100010101010101" pitchFamily="2" charset="0"/>
              <a:cs typeface="Microsoft Himalaya" panose="01010100010101010101" pitchFamily="2" charset="0"/>
            </a:endParaRP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The color of indicator shows the sentiment </a:t>
            </a:r>
            <a:r>
              <a:rPr lang="en-US" altLang="ja-JP" sz="3600" dirty="0" smtClean="0">
                <a:solidFill>
                  <a:srgbClr val="FF0000"/>
                </a:solidFill>
                <a:latin typeface="Microsoft Himalaya" panose="01010100010101010101" pitchFamily="2" charset="0"/>
                <a:cs typeface="Microsoft Himalaya" panose="01010100010101010101" pitchFamily="2" charset="0"/>
              </a:rPr>
              <a:t>(red</a:t>
            </a:r>
            <a:r>
              <a:rPr lang="en-US" altLang="ja-JP" sz="3600" dirty="0" smtClean="0">
                <a:solidFill>
                  <a:schemeClr val="bg1"/>
                </a:solidFill>
                <a:latin typeface="Microsoft Himalaya" panose="01010100010101010101" pitchFamily="2" charset="0"/>
                <a:cs typeface="Microsoft Himalaya" panose="01010100010101010101" pitchFamily="2" charset="0"/>
              </a:rPr>
              <a:t> </a:t>
            </a:r>
            <a:r>
              <a:rPr lang="en-US" altLang="ja-JP" sz="3600" dirty="0" smtClean="0">
                <a:solidFill>
                  <a:srgbClr val="AC5404"/>
                </a:solidFill>
                <a:latin typeface="Microsoft Himalaya" panose="01010100010101010101" pitchFamily="2" charset="0"/>
                <a:cs typeface="Microsoft Himalaya" panose="01010100010101010101" pitchFamily="2" charset="0"/>
              </a:rPr>
              <a:t>as</a:t>
            </a:r>
            <a:r>
              <a:rPr lang="en-US" altLang="ja-JP" sz="3600" dirty="0" smtClean="0">
                <a:solidFill>
                  <a:schemeClr val="bg1"/>
                </a:solidFill>
                <a:latin typeface="Microsoft Himalaya" panose="01010100010101010101" pitchFamily="2" charset="0"/>
                <a:cs typeface="Microsoft Himalaya" panose="01010100010101010101" pitchFamily="2" charset="0"/>
              </a:rPr>
              <a:t> </a:t>
            </a:r>
            <a:r>
              <a:rPr lang="en-US" altLang="ja-JP" sz="3600" dirty="0" smtClean="0">
                <a:solidFill>
                  <a:schemeClr val="accent4">
                    <a:lumMod val="75000"/>
                  </a:schemeClr>
                </a:solidFill>
                <a:latin typeface="Microsoft Himalaya" panose="01010100010101010101" pitchFamily="2" charset="0"/>
                <a:cs typeface="Microsoft Himalaya" panose="01010100010101010101" pitchFamily="2" charset="0"/>
              </a:rPr>
              <a:t>bad</a:t>
            </a:r>
            <a:r>
              <a:rPr lang="en-US" altLang="ja-JP" sz="3600" dirty="0" smtClean="0">
                <a:solidFill>
                  <a:srgbClr val="A2A602"/>
                </a:solidFill>
                <a:latin typeface="Microsoft Himalaya" panose="01010100010101010101" pitchFamily="2" charset="0"/>
                <a:cs typeface="Microsoft Himalaya" panose="01010100010101010101" pitchFamily="2" charset="0"/>
              </a:rPr>
              <a:t>,</a:t>
            </a:r>
            <a:r>
              <a:rPr lang="en-US" altLang="ja-JP" sz="3600" dirty="0" smtClean="0">
                <a:solidFill>
                  <a:schemeClr val="bg1"/>
                </a:solidFill>
                <a:latin typeface="Microsoft Himalaya" panose="01010100010101010101" pitchFamily="2" charset="0"/>
                <a:cs typeface="Microsoft Himalaya" panose="01010100010101010101" pitchFamily="2" charset="0"/>
              </a:rPr>
              <a:t> </a:t>
            </a:r>
            <a:r>
              <a:rPr lang="en-US" altLang="ja-JP" sz="3600" dirty="0" smtClean="0">
                <a:solidFill>
                  <a:srgbClr val="4DA014"/>
                </a:solidFill>
                <a:latin typeface="Microsoft Himalaya" panose="01010100010101010101" pitchFamily="2" charset="0"/>
                <a:cs typeface="Microsoft Himalaya" panose="01010100010101010101" pitchFamily="2" charset="0"/>
              </a:rPr>
              <a:t>green </a:t>
            </a:r>
            <a:r>
              <a:rPr lang="en-US" altLang="ja-JP" sz="3600" dirty="0" smtClean="0">
                <a:solidFill>
                  <a:srgbClr val="32EA51"/>
                </a:solidFill>
                <a:latin typeface="Microsoft Himalaya" panose="01010100010101010101" pitchFamily="2" charset="0"/>
                <a:cs typeface="Microsoft Himalaya" panose="01010100010101010101" pitchFamily="2" charset="0"/>
              </a:rPr>
              <a:t>as </a:t>
            </a:r>
            <a:r>
              <a:rPr lang="en-US" altLang="ja-JP" sz="3600" dirty="0" smtClean="0">
                <a:solidFill>
                  <a:srgbClr val="87F5DB"/>
                </a:solidFill>
                <a:latin typeface="Microsoft Himalaya" panose="01010100010101010101" pitchFamily="2" charset="0"/>
                <a:cs typeface="Microsoft Himalaya" panose="01010100010101010101" pitchFamily="2" charset="0"/>
              </a:rPr>
              <a:t>good</a:t>
            </a:r>
            <a:r>
              <a:rPr lang="en-US" altLang="ja-JP" sz="3600" dirty="0" smtClean="0">
                <a:solidFill>
                  <a:srgbClr val="87F5DB"/>
                </a:solidFill>
                <a:latin typeface="Microsoft Himalaya" panose="01010100010101010101" pitchFamily="2" charset="0"/>
                <a:cs typeface="Microsoft Himalaya" panose="01010100010101010101" pitchFamily="2" charset="0"/>
              </a:rPr>
              <a:t>)</a:t>
            </a: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And movement and altitude is associated to how old the tweet is.</a:t>
            </a:r>
            <a:endParaRPr lang="en-US" altLang="ja-JP" sz="3600" dirty="0" smtClean="0">
              <a:solidFill>
                <a:schemeClr val="bg1"/>
              </a:solidFill>
              <a:latin typeface="Microsoft Himalaya" panose="01010100010101010101" pitchFamily="2" charset="0"/>
              <a:cs typeface="Microsoft Himalaya" panose="01010100010101010101" pitchFamily="2" charset="0"/>
            </a:endParaRPr>
          </a:p>
          <a:p>
            <a:pPr>
              <a:lnSpc>
                <a:spcPct val="6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At </a:t>
            </a:r>
            <a:r>
              <a:rPr lang="en-US" altLang="ja-JP" sz="3600" dirty="0" smtClean="0">
                <a:solidFill>
                  <a:schemeClr val="bg1"/>
                </a:solidFill>
                <a:latin typeface="Microsoft Himalaya" panose="01010100010101010101" pitchFamily="2" charset="0"/>
                <a:cs typeface="Microsoft Himalaya" panose="01010100010101010101" pitchFamily="2" charset="0"/>
              </a:rPr>
              <a:t>the sky we place the map using                API</a:t>
            </a:r>
          </a:p>
        </p:txBody>
      </p:sp>
      <p:pic>
        <p:nvPicPr>
          <p:cNvPr id="4" name="図 3"/>
          <p:cNvPicPr>
            <a:picLocks noChangeAspect="1"/>
          </p:cNvPicPr>
          <p:nvPr/>
        </p:nvPicPr>
        <p:blipFill rotWithShape="1">
          <a:blip r:embed="rId3"/>
          <a:srcRect l="27022" t="35757" r="56162" b="37374"/>
          <a:stretch/>
        </p:blipFill>
        <p:spPr>
          <a:xfrm>
            <a:off x="10028730" y="4735176"/>
            <a:ext cx="1814947" cy="1842655"/>
          </a:xfrm>
          <a:prstGeom prst="rect">
            <a:avLst/>
          </a:prstGeom>
        </p:spPr>
      </p:pic>
      <p:pic>
        <p:nvPicPr>
          <p:cNvPr id="7" name="図 6"/>
          <p:cNvPicPr>
            <a:picLocks noChangeAspect="1"/>
          </p:cNvPicPr>
          <p:nvPr/>
        </p:nvPicPr>
        <p:blipFill rotWithShape="1">
          <a:blip r:embed="rId4">
            <a:extLst>
              <a:ext uri="{BEBA8EAE-BF5A-486C-A8C5-ECC9F3942E4B}">
                <a14:imgProps xmlns:a14="http://schemas.microsoft.com/office/drawing/2010/main">
                  <a14:imgLayer r:embed="rId5">
                    <a14:imgEffect>
                      <a14:backgroundRemoval t="38444" b="59939" l="28704" r="42156"/>
                    </a14:imgEffect>
                  </a14:imgLayer>
                </a14:imgProps>
              </a:ext>
            </a:extLst>
          </a:blip>
          <a:srcRect l="27022" t="35757" r="56162" b="37374"/>
          <a:stretch/>
        </p:blipFill>
        <p:spPr>
          <a:xfrm rot="1263427">
            <a:off x="4462689" y="5896836"/>
            <a:ext cx="1173407" cy="1191321"/>
          </a:xfrm>
          <a:prstGeom prst="rect">
            <a:avLst/>
          </a:prstGeom>
        </p:spPr>
      </p:pic>
      <p:pic>
        <p:nvPicPr>
          <p:cNvPr id="1026" name="Picture 2" descr="Image result for twit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1078" y="3940876"/>
            <a:ext cx="498766" cy="40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googl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5205" t="18731" r="21407" b="48016"/>
          <a:stretch/>
        </p:blipFill>
        <p:spPr bwMode="auto">
          <a:xfrm>
            <a:off x="5664200" y="4353343"/>
            <a:ext cx="2197519" cy="769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39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529626" y="1709354"/>
            <a:ext cx="9726594" cy="6198620"/>
          </a:xfrm>
          <a:prstGeom prst="rect">
            <a:avLst/>
          </a:prstGeom>
          <a:noFill/>
        </p:spPr>
        <p:txBody>
          <a:bodyPr wrap="square" rtlCol="0">
            <a:spAutoFit/>
          </a:bodyPr>
          <a:lstStyle/>
          <a:p>
            <a:pPr>
              <a:lnSpc>
                <a:spcPct val="80000"/>
              </a:lnSpc>
            </a:pPr>
            <a:r>
              <a:rPr lang="en-US" altLang="ja-JP" sz="4800" dirty="0" smtClean="0">
                <a:solidFill>
                  <a:schemeClr val="bg1"/>
                </a:solidFill>
                <a:latin typeface="Microsoft Himalaya" panose="01010100010101010101" pitchFamily="2" charset="0"/>
                <a:cs typeface="Microsoft Himalaya" panose="01010100010101010101" pitchFamily="2" charset="0"/>
              </a:rPr>
              <a:t>From sentiments,</a:t>
            </a:r>
          </a:p>
          <a:p>
            <a:pPr>
              <a:lnSpc>
                <a:spcPct val="80000"/>
              </a:lnSpc>
            </a:pPr>
            <a:r>
              <a:rPr lang="en-US" altLang="ja-JP" sz="4800" dirty="0" smtClean="0">
                <a:solidFill>
                  <a:schemeClr val="bg1"/>
                </a:solidFill>
                <a:latin typeface="Microsoft Himalaya" panose="01010100010101010101" pitchFamily="2" charset="0"/>
                <a:cs typeface="Microsoft Himalaya" panose="01010100010101010101" pitchFamily="2" charset="0"/>
              </a:rPr>
              <a:t>we point out where to go.</a:t>
            </a:r>
            <a:endParaRPr lang="en-US" altLang="ja-JP" sz="4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4800" dirty="0" smtClean="0">
                <a:solidFill>
                  <a:schemeClr val="bg1"/>
                </a:solidFill>
                <a:latin typeface="Microsoft Himalaya" panose="01010100010101010101" pitchFamily="2" charset="0"/>
                <a:cs typeface="Microsoft Himalaya" panose="01010100010101010101" pitchFamily="2" charset="0"/>
              </a:rPr>
              <a:t>Users can find the direction</a:t>
            </a:r>
          </a:p>
          <a:p>
            <a:pPr>
              <a:lnSpc>
                <a:spcPct val="80000"/>
              </a:lnSpc>
            </a:pPr>
            <a:r>
              <a:rPr lang="en-US" altLang="ja-JP" sz="4800" dirty="0">
                <a:solidFill>
                  <a:schemeClr val="bg1"/>
                </a:solidFill>
                <a:latin typeface="Microsoft Himalaya" panose="01010100010101010101" pitchFamily="2" charset="0"/>
                <a:cs typeface="Microsoft Himalaya" panose="01010100010101010101" pitchFamily="2" charset="0"/>
              </a:rPr>
              <a:t>f</a:t>
            </a:r>
            <a:r>
              <a:rPr lang="en-US" altLang="ja-JP" sz="4800" dirty="0" smtClean="0">
                <a:solidFill>
                  <a:schemeClr val="bg1"/>
                </a:solidFill>
                <a:latin typeface="Microsoft Himalaya" panose="01010100010101010101" pitchFamily="2" charset="0"/>
                <a:cs typeface="Microsoft Himalaya" panose="01010100010101010101" pitchFamily="2" charset="0"/>
              </a:rPr>
              <a:t>rom the sound.</a:t>
            </a:r>
          </a:p>
          <a:p>
            <a:pPr>
              <a:lnSpc>
                <a:spcPct val="80000"/>
              </a:lnSpc>
            </a:pPr>
            <a:r>
              <a:rPr lang="en-US" altLang="ja-JP" sz="3200" dirty="0" smtClean="0">
                <a:solidFill>
                  <a:schemeClr val="bg1"/>
                </a:solidFill>
                <a:latin typeface="Microsoft Himalaya" panose="01010100010101010101" pitchFamily="2" charset="0"/>
                <a:cs typeface="Microsoft Himalaya" panose="01010100010101010101" pitchFamily="2" charset="0"/>
              </a:rPr>
              <a:t>The sound is associated to </a:t>
            </a:r>
          </a:p>
          <a:p>
            <a:pPr>
              <a:lnSpc>
                <a:spcPct val="80000"/>
              </a:lnSpc>
            </a:pPr>
            <a:r>
              <a:rPr lang="en-US" altLang="ja-JP" sz="3200" dirty="0" smtClean="0">
                <a:solidFill>
                  <a:schemeClr val="bg1"/>
                </a:solidFill>
                <a:latin typeface="Microsoft Himalaya" panose="01010100010101010101" pitchFamily="2" charset="0"/>
                <a:cs typeface="Microsoft Himalaya" panose="01010100010101010101" pitchFamily="2" charset="0"/>
              </a:rPr>
              <a:t>the position of the place </a:t>
            </a:r>
          </a:p>
          <a:p>
            <a:pPr>
              <a:lnSpc>
                <a:spcPct val="80000"/>
              </a:lnSpc>
            </a:pPr>
            <a:r>
              <a:rPr lang="en-US" altLang="ja-JP" sz="3200" dirty="0" smtClean="0">
                <a:solidFill>
                  <a:schemeClr val="bg1"/>
                </a:solidFill>
                <a:latin typeface="Microsoft Himalaya" panose="01010100010101010101" pitchFamily="2" charset="0"/>
                <a:cs typeface="Microsoft Himalaya" panose="01010100010101010101" pitchFamily="2" charset="0"/>
              </a:rPr>
              <a:t>where we should go .</a:t>
            </a:r>
          </a:p>
          <a:p>
            <a:pPr>
              <a:lnSpc>
                <a:spcPct val="80000"/>
              </a:lnSpc>
            </a:pPr>
            <a:r>
              <a:rPr lang="en-US" altLang="ja-JP" sz="3200" dirty="0" smtClean="0">
                <a:solidFill>
                  <a:schemeClr val="bg1"/>
                </a:solidFill>
                <a:latin typeface="Microsoft Himalaya" panose="01010100010101010101" pitchFamily="2" charset="0"/>
                <a:cs typeface="Microsoft Himalaya" panose="01010100010101010101" pitchFamily="2" charset="0"/>
              </a:rPr>
              <a:t>Today we decide it by calculating </a:t>
            </a:r>
          </a:p>
          <a:p>
            <a:pPr>
              <a:lnSpc>
                <a:spcPct val="80000"/>
              </a:lnSpc>
            </a:pPr>
            <a:r>
              <a:rPr lang="en-US" altLang="ja-JP" sz="3200" dirty="0">
                <a:solidFill>
                  <a:schemeClr val="bg1"/>
                </a:solidFill>
                <a:latin typeface="Microsoft Himalaya" panose="01010100010101010101" pitchFamily="2" charset="0"/>
                <a:cs typeface="Microsoft Himalaya" panose="01010100010101010101" pitchFamily="2" charset="0"/>
              </a:rPr>
              <a:t>t</a:t>
            </a:r>
            <a:r>
              <a:rPr lang="en-US" altLang="ja-JP" sz="3200" dirty="0" smtClean="0">
                <a:solidFill>
                  <a:schemeClr val="bg1"/>
                </a:solidFill>
                <a:latin typeface="Microsoft Himalaya" panose="01010100010101010101" pitchFamily="2" charset="0"/>
                <a:cs typeface="Microsoft Himalaya" panose="01010100010101010101" pitchFamily="2" charset="0"/>
              </a:rPr>
              <a:t>he weight point </a:t>
            </a:r>
          </a:p>
          <a:p>
            <a:pPr>
              <a:lnSpc>
                <a:spcPct val="80000"/>
              </a:lnSpc>
            </a:pPr>
            <a:r>
              <a:rPr lang="en-US" altLang="ja-JP" sz="3200" dirty="0" smtClean="0">
                <a:solidFill>
                  <a:schemeClr val="bg1"/>
                </a:solidFill>
                <a:latin typeface="Microsoft Himalaya" panose="01010100010101010101" pitchFamily="2" charset="0"/>
                <a:cs typeface="Microsoft Himalaya" panose="01010100010101010101" pitchFamily="2" charset="0"/>
              </a:rPr>
              <a:t>of all tweets’ sentiments.</a:t>
            </a:r>
          </a:p>
          <a:p>
            <a:pPr>
              <a:lnSpc>
                <a:spcPct val="80000"/>
              </a:lnSpc>
            </a:pPr>
            <a:endParaRPr lang="en-US" altLang="ja-JP" sz="3200" dirty="0">
              <a:solidFill>
                <a:schemeClr val="bg1"/>
              </a:solidFill>
              <a:latin typeface="Microsoft Himalaya" panose="01010100010101010101" pitchFamily="2" charset="0"/>
              <a:cs typeface="Microsoft Himalaya" panose="01010100010101010101" pitchFamily="2" charset="0"/>
            </a:endParaRPr>
          </a:p>
          <a:p>
            <a:pPr>
              <a:lnSpc>
                <a:spcPct val="80000"/>
              </a:lnSpc>
            </a:pPr>
            <a:endParaRPr lang="en-US" altLang="ja-JP" sz="32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endParaRPr lang="en-US" altLang="ja-JP" sz="4800" dirty="0">
              <a:solidFill>
                <a:schemeClr val="bg1"/>
              </a:solidFill>
              <a:latin typeface="Microsoft Himalaya" panose="01010100010101010101" pitchFamily="2" charset="0"/>
              <a:cs typeface="Microsoft Himalaya" panose="01010100010101010101" pitchFamily="2" charset="0"/>
            </a:endParaRPr>
          </a:p>
        </p:txBody>
      </p:sp>
      <p:pic>
        <p:nvPicPr>
          <p:cNvPr id="2" name="図 1"/>
          <p:cNvPicPr>
            <a:picLocks noChangeAspect="1"/>
          </p:cNvPicPr>
          <p:nvPr/>
        </p:nvPicPr>
        <p:blipFill rotWithShape="1">
          <a:blip r:embed="rId2"/>
          <a:srcRect l="64112" t="19840" r="6484" b="37172"/>
          <a:stretch/>
        </p:blipFill>
        <p:spPr>
          <a:xfrm>
            <a:off x="-24063" y="-12032"/>
            <a:ext cx="7395306" cy="6870031"/>
          </a:xfrm>
          <a:prstGeom prst="rect">
            <a:avLst/>
          </a:prstGeom>
        </p:spPr>
      </p:pic>
      <p:sp>
        <p:nvSpPr>
          <p:cNvPr id="3" name="正方形/長方形 2"/>
          <p:cNvSpPr/>
          <p:nvPr/>
        </p:nvSpPr>
        <p:spPr>
          <a:xfrm>
            <a:off x="8254288" y="406400"/>
            <a:ext cx="642062" cy="19367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4" name="テキスト ボックス 3"/>
              <p:cNvSpPr txBox="1"/>
              <p:nvPr/>
            </p:nvSpPr>
            <p:spPr>
              <a:xfrm>
                <a:off x="10070206" y="662848"/>
                <a:ext cx="473216" cy="580865"/>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kumimoji="1" lang="pt-BR" altLang="ja-JP" i="1" smtClean="0">
                              <a:solidFill>
                                <a:schemeClr val="bg1"/>
                              </a:solidFill>
                              <a:latin typeface="Cambria Math" panose="02040503050406030204" pitchFamily="18" charset="0"/>
                            </a:rPr>
                          </m:ctrlPr>
                        </m:fPr>
                        <m:num>
                          <m:nary>
                            <m:naryPr>
                              <m:chr m:val="∑"/>
                              <m:subHide m:val="on"/>
                              <m:supHide m:val="on"/>
                              <m:ctrlPr>
                                <a:rPr kumimoji="1" lang="pt-BR" altLang="ja-JP" i="1" smtClean="0">
                                  <a:solidFill>
                                    <a:schemeClr val="bg1"/>
                                  </a:solidFill>
                                  <a:latin typeface="Cambria Math" panose="02040503050406030204" pitchFamily="18" charset="0"/>
                                </a:rPr>
                              </m:ctrlPr>
                            </m:naryPr>
                            <m:sub/>
                            <m:sup/>
                            <m:e>
                              <m:r>
                                <a:rPr kumimoji="1" lang="en-US" altLang="ja-JP" b="0" i="1" smtClean="0">
                                  <a:solidFill>
                                    <a:schemeClr val="bg1"/>
                                  </a:solidFill>
                                  <a:latin typeface="Cambria Math" panose="02040503050406030204" pitchFamily="18" charset="0"/>
                                </a:rPr>
                                <m:t>(</m:t>
                              </m:r>
                              <m:r>
                                <a:rPr kumimoji="1" lang="en-US" altLang="ja-JP" b="0" i="1" smtClean="0">
                                  <a:solidFill>
                                    <a:schemeClr val="bg1"/>
                                  </a:solidFill>
                                  <a:latin typeface="Cambria Math" panose="02040503050406030204" pitchFamily="18" charset="0"/>
                                </a:rPr>
                                <m:t>𝑠𝑒𝑛𝑡𝑖𝑚𝑒𝑛𝑡</m:t>
                              </m:r>
                              <m:r>
                                <a:rPr kumimoji="1" lang="en-US" altLang="ja-JP" b="0" i="1" smtClean="0">
                                  <a:solidFill>
                                    <a:schemeClr val="bg1"/>
                                  </a:solidFill>
                                  <a:latin typeface="Cambria Math" panose="02040503050406030204" pitchFamily="18" charset="0"/>
                                </a:rPr>
                                <m:t> ×</m:t>
                              </m:r>
                            </m:e>
                          </m:nary>
                          <m:r>
                            <a:rPr kumimoji="1" lang="en-US" altLang="ja-JP" b="0" i="1" smtClean="0">
                              <a:solidFill>
                                <a:schemeClr val="bg1"/>
                              </a:solidFill>
                              <a:latin typeface="Cambria Math" panose="02040503050406030204" pitchFamily="18" charset="0"/>
                            </a:rPr>
                            <m:t> </m:t>
                          </m:r>
                          <m:r>
                            <a:rPr kumimoji="1" lang="en-US" altLang="ja-JP" b="0" i="1" smtClean="0">
                              <a:solidFill>
                                <a:schemeClr val="bg1"/>
                              </a:solidFill>
                              <a:latin typeface="Cambria Math" panose="02040503050406030204" pitchFamily="18" charset="0"/>
                            </a:rPr>
                            <m:t>𝑥</m:t>
                          </m:r>
                          <m:r>
                            <a:rPr kumimoji="1" lang="en-US" altLang="ja-JP" b="0" i="1" smtClean="0">
                              <a:solidFill>
                                <a:schemeClr val="bg1"/>
                              </a:solidFill>
                              <a:latin typeface="Cambria Math" panose="02040503050406030204" pitchFamily="18" charset="0"/>
                            </a:rPr>
                            <m:t>)</m:t>
                          </m:r>
                        </m:num>
                        <m:den>
                          <m:nary>
                            <m:naryPr>
                              <m:chr m:val="∑"/>
                              <m:subHide m:val="on"/>
                              <m:supHide m:val="on"/>
                              <m:ctrlPr>
                                <a:rPr kumimoji="1" lang="pt-BR" altLang="ja-JP" i="1" smtClean="0">
                                  <a:solidFill>
                                    <a:schemeClr val="bg1"/>
                                  </a:solidFill>
                                  <a:latin typeface="Cambria Math" panose="02040503050406030204" pitchFamily="18" charset="0"/>
                                </a:rPr>
                              </m:ctrlPr>
                            </m:naryPr>
                            <m:sub/>
                            <m:sup/>
                            <m:e>
                              <m:r>
                                <a:rPr kumimoji="1" lang="en-US" altLang="ja-JP" b="0" i="1" smtClean="0">
                                  <a:solidFill>
                                    <a:schemeClr val="bg1"/>
                                  </a:solidFill>
                                  <a:latin typeface="Cambria Math" panose="02040503050406030204" pitchFamily="18" charset="0"/>
                                </a:rPr>
                                <m:t>𝑠𝑒𝑛𝑡𝑖𝑚𝑒𝑛𝑡</m:t>
                              </m:r>
                            </m:e>
                          </m:nary>
                        </m:den>
                      </m:f>
                    </m:oMath>
                  </m:oMathPara>
                </a14:m>
                <a:endParaRPr kumimoji="1" lang="ja-JP" altLang="en-US" dirty="0">
                  <a:solidFill>
                    <a:schemeClr val="bg1"/>
                  </a:solidFill>
                </a:endParaRPr>
              </a:p>
            </p:txBody>
          </p:sp>
        </mc:Choice>
        <mc:Fallback>
          <p:sp>
            <p:nvSpPr>
              <p:cNvPr id="4" name="テキスト ボックス 3"/>
              <p:cNvSpPr txBox="1">
                <a:spLocks noRot="1" noChangeAspect="1" noMove="1" noResize="1" noEditPoints="1" noAdjustHandles="1" noChangeArrowheads="1" noChangeShapeType="1" noTextEdit="1"/>
              </p:cNvSpPr>
              <p:nvPr/>
            </p:nvSpPr>
            <p:spPr>
              <a:xfrm>
                <a:off x="10070206" y="662848"/>
                <a:ext cx="473216" cy="580865"/>
              </a:xfrm>
              <a:prstGeom prst="rect">
                <a:avLst/>
              </a:prstGeom>
              <a:blipFill rotWithShape="0">
                <a:blip r:embed="rId3"/>
                <a:stretch>
                  <a:fillRect l="-1282" r="-296154"/>
                </a:stretch>
              </a:blipFill>
            </p:spPr>
            <p:txBody>
              <a:bodyPr/>
              <a:lstStyle/>
              <a:p>
                <a:r>
                  <a:rPr lang="ja-JP" altLang="en-US">
                    <a:noFill/>
                  </a:rPr>
                  <a:t> </a:t>
                </a:r>
              </a:p>
            </p:txBody>
          </p:sp>
        </mc:Fallback>
      </mc:AlternateContent>
      <p:grpSp>
        <p:nvGrpSpPr>
          <p:cNvPr id="21" name="グループ化 20"/>
          <p:cNvGrpSpPr/>
          <p:nvPr/>
        </p:nvGrpSpPr>
        <p:grpSpPr>
          <a:xfrm>
            <a:off x="8526649" y="826569"/>
            <a:ext cx="174252" cy="805636"/>
            <a:chOff x="8470900" y="756973"/>
            <a:chExt cx="285750" cy="944827"/>
          </a:xfrm>
        </p:grpSpPr>
        <p:sp>
          <p:nvSpPr>
            <p:cNvPr id="6" name="フリーフォーム 5"/>
            <p:cNvSpPr/>
            <p:nvPr/>
          </p:nvSpPr>
          <p:spPr>
            <a:xfrm>
              <a:off x="8470900" y="790575"/>
              <a:ext cx="285750" cy="911225"/>
            </a:xfrm>
            <a:custGeom>
              <a:avLst/>
              <a:gdLst>
                <a:gd name="connsiteX0" fmla="*/ 171450 w 285750"/>
                <a:gd name="connsiteY0" fmla="*/ 0 h 911225"/>
                <a:gd name="connsiteX1" fmla="*/ 0 w 285750"/>
                <a:gd name="connsiteY1" fmla="*/ 819150 h 911225"/>
                <a:gd name="connsiteX2" fmla="*/ 130175 w 285750"/>
                <a:gd name="connsiteY2" fmla="*/ 911225 h 911225"/>
                <a:gd name="connsiteX3" fmla="*/ 285750 w 285750"/>
                <a:gd name="connsiteY3" fmla="*/ 812800 h 911225"/>
                <a:gd name="connsiteX4" fmla="*/ 171450 w 285750"/>
                <a:gd name="connsiteY4" fmla="*/ 0 h 911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0" h="911225">
                  <a:moveTo>
                    <a:pt x="171450" y="0"/>
                  </a:moveTo>
                  <a:lnTo>
                    <a:pt x="0" y="819150"/>
                  </a:lnTo>
                  <a:lnTo>
                    <a:pt x="130175" y="911225"/>
                  </a:lnTo>
                  <a:lnTo>
                    <a:pt x="285750" y="812800"/>
                  </a:lnTo>
                  <a:lnTo>
                    <a:pt x="17145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flipH="1">
              <a:off x="8610414" y="756973"/>
              <a:ext cx="34739" cy="9448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フリーフォーム 12"/>
          <p:cNvSpPr/>
          <p:nvPr/>
        </p:nvSpPr>
        <p:spPr>
          <a:xfrm>
            <a:off x="7740476" y="503237"/>
            <a:ext cx="1828800" cy="837398"/>
          </a:xfrm>
          <a:custGeom>
            <a:avLst/>
            <a:gdLst>
              <a:gd name="connsiteX0" fmla="*/ 0 w 1828800"/>
              <a:gd name="connsiteY0" fmla="*/ 356135 h 837398"/>
              <a:gd name="connsiteX1" fmla="*/ 1212783 w 1828800"/>
              <a:gd name="connsiteY1" fmla="*/ 837398 h 837398"/>
              <a:gd name="connsiteX2" fmla="*/ 1828800 w 1828800"/>
              <a:gd name="connsiteY2" fmla="*/ 336884 h 837398"/>
              <a:gd name="connsiteX3" fmla="*/ 616016 w 1828800"/>
              <a:gd name="connsiteY3" fmla="*/ 0 h 837398"/>
              <a:gd name="connsiteX4" fmla="*/ 0 w 1828800"/>
              <a:gd name="connsiteY4" fmla="*/ 356135 h 837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0" h="837398">
                <a:moveTo>
                  <a:pt x="0" y="356135"/>
                </a:moveTo>
                <a:lnTo>
                  <a:pt x="1212783" y="837398"/>
                </a:lnTo>
                <a:lnTo>
                  <a:pt x="1828800" y="336884"/>
                </a:lnTo>
                <a:lnTo>
                  <a:pt x="616016" y="0"/>
                </a:lnTo>
                <a:lnTo>
                  <a:pt x="0" y="356135"/>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p:nvSpPr>
        <p:spPr>
          <a:xfrm>
            <a:off x="8599632" y="787259"/>
            <a:ext cx="71276" cy="730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9122834" y="430435"/>
            <a:ext cx="66012" cy="469148"/>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フリーフォーム 16"/>
          <p:cNvSpPr/>
          <p:nvPr/>
        </p:nvSpPr>
        <p:spPr>
          <a:xfrm>
            <a:off x="8844149" y="783197"/>
            <a:ext cx="83236" cy="389436"/>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フリーフォーム 17"/>
          <p:cNvSpPr/>
          <p:nvPr/>
        </p:nvSpPr>
        <p:spPr>
          <a:xfrm>
            <a:off x="8254288" y="211667"/>
            <a:ext cx="51512" cy="571529"/>
          </a:xfrm>
          <a:custGeom>
            <a:avLst/>
            <a:gdLst>
              <a:gd name="connsiteX0" fmla="*/ 4234 w 71967"/>
              <a:gd name="connsiteY0" fmla="*/ 2117 h 613833"/>
              <a:gd name="connsiteX1" fmla="*/ 0 w 71967"/>
              <a:gd name="connsiteY1" fmla="*/ 605367 h 613833"/>
              <a:gd name="connsiteX2" fmla="*/ 35984 w 71967"/>
              <a:gd name="connsiteY2" fmla="*/ 613833 h 613833"/>
              <a:gd name="connsiteX3" fmla="*/ 71967 w 71967"/>
              <a:gd name="connsiteY3" fmla="*/ 594783 h 613833"/>
              <a:gd name="connsiteX4" fmla="*/ 69850 w 71967"/>
              <a:gd name="connsiteY4" fmla="*/ 0 h 613833"/>
              <a:gd name="connsiteX5" fmla="*/ 4234 w 71967"/>
              <a:gd name="connsiteY5" fmla="*/ 2117 h 613833"/>
              <a:gd name="connsiteX0" fmla="*/ 4234 w 71967"/>
              <a:gd name="connsiteY0" fmla="*/ 31750 h 643466"/>
              <a:gd name="connsiteX1" fmla="*/ 0 w 71967"/>
              <a:gd name="connsiteY1" fmla="*/ 635000 h 643466"/>
              <a:gd name="connsiteX2" fmla="*/ 35984 w 71967"/>
              <a:gd name="connsiteY2" fmla="*/ 643466 h 643466"/>
              <a:gd name="connsiteX3" fmla="*/ 71967 w 71967"/>
              <a:gd name="connsiteY3" fmla="*/ 624416 h 643466"/>
              <a:gd name="connsiteX4" fmla="*/ 69850 w 71967"/>
              <a:gd name="connsiteY4" fmla="*/ 29633 h 643466"/>
              <a:gd name="connsiteX5" fmla="*/ 38100 w 71967"/>
              <a:gd name="connsiteY5" fmla="*/ 0 h 643466"/>
              <a:gd name="connsiteX6" fmla="*/ 4234 w 71967"/>
              <a:gd name="connsiteY6" fmla="*/ 31750 h 643466"/>
              <a:gd name="connsiteX0" fmla="*/ 4234 w 71967"/>
              <a:gd name="connsiteY0" fmla="*/ 12700 h 624416"/>
              <a:gd name="connsiteX1" fmla="*/ 0 w 71967"/>
              <a:gd name="connsiteY1" fmla="*/ 615950 h 624416"/>
              <a:gd name="connsiteX2" fmla="*/ 35984 w 71967"/>
              <a:gd name="connsiteY2" fmla="*/ 624416 h 624416"/>
              <a:gd name="connsiteX3" fmla="*/ 71967 w 71967"/>
              <a:gd name="connsiteY3" fmla="*/ 605366 h 624416"/>
              <a:gd name="connsiteX4" fmla="*/ 69850 w 71967"/>
              <a:gd name="connsiteY4" fmla="*/ 10583 h 624416"/>
              <a:gd name="connsiteX5" fmla="*/ 29633 w 71967"/>
              <a:gd name="connsiteY5" fmla="*/ 0 h 624416"/>
              <a:gd name="connsiteX6" fmla="*/ 4234 w 71967"/>
              <a:gd name="connsiteY6" fmla="*/ 12700 h 62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967" h="624416">
                <a:moveTo>
                  <a:pt x="4234" y="12700"/>
                </a:moveTo>
                <a:cubicBezTo>
                  <a:pt x="2823" y="213783"/>
                  <a:pt x="1411" y="414867"/>
                  <a:pt x="0" y="615950"/>
                </a:cubicBezTo>
                <a:lnTo>
                  <a:pt x="35984" y="624416"/>
                </a:lnTo>
                <a:lnTo>
                  <a:pt x="71967" y="605366"/>
                </a:lnTo>
                <a:cubicBezTo>
                  <a:pt x="71261" y="407105"/>
                  <a:pt x="70556" y="208844"/>
                  <a:pt x="69850" y="10583"/>
                </a:cubicBezTo>
                <a:cubicBezTo>
                  <a:pt x="59972" y="10583"/>
                  <a:pt x="39511" y="0"/>
                  <a:pt x="29633" y="0"/>
                </a:cubicBezTo>
                <a:lnTo>
                  <a:pt x="4234" y="127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p:cNvGrpSpPr/>
          <p:nvPr/>
        </p:nvGrpSpPr>
        <p:grpSpPr>
          <a:xfrm>
            <a:off x="9500904" y="631931"/>
            <a:ext cx="263820" cy="379370"/>
            <a:chOff x="9500904" y="631931"/>
            <a:chExt cx="263820" cy="379370"/>
          </a:xfrm>
        </p:grpSpPr>
        <p:sp>
          <p:nvSpPr>
            <p:cNvPr id="16" name="円弧 15"/>
            <p:cNvSpPr/>
            <p:nvPr/>
          </p:nvSpPr>
          <p:spPr>
            <a:xfrm>
              <a:off x="9500904" y="631931"/>
              <a:ext cx="186875" cy="379370"/>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9635601" y="642514"/>
              <a:ext cx="129123" cy="257069"/>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2" name="グループ化 21"/>
          <p:cNvGrpSpPr/>
          <p:nvPr/>
        </p:nvGrpSpPr>
        <p:grpSpPr>
          <a:xfrm flipH="1" flipV="1">
            <a:off x="7529626" y="639889"/>
            <a:ext cx="219958" cy="281094"/>
            <a:chOff x="9500904" y="631931"/>
            <a:chExt cx="263820" cy="379370"/>
          </a:xfrm>
        </p:grpSpPr>
        <p:sp>
          <p:nvSpPr>
            <p:cNvPr id="23" name="円弧 22"/>
            <p:cNvSpPr/>
            <p:nvPr/>
          </p:nvSpPr>
          <p:spPr>
            <a:xfrm>
              <a:off x="9500904" y="631931"/>
              <a:ext cx="186875" cy="379370"/>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a:off x="9635601" y="642514"/>
              <a:ext cx="129123" cy="257069"/>
            </a:xfrm>
            <a:prstGeom prst="arc">
              <a:avLst>
                <a:gd name="adj1" fmla="val 16200000"/>
                <a:gd name="adj2" fmla="val 405499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Tree>
    <p:extLst>
      <p:ext uri="{BB962C8B-B14F-4D97-AF65-F5344CB8AC3E}">
        <p14:creationId xmlns:p14="http://schemas.microsoft.com/office/powerpoint/2010/main" val="3514158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217593" y="5459145"/>
            <a:ext cx="9001009" cy="1344984"/>
          </a:xfrm>
          <a:prstGeom prst="rect">
            <a:avLst/>
          </a:prstGeom>
          <a:noFill/>
        </p:spPr>
        <p:txBody>
          <a:bodyPr wrap="square" rtlCol="0">
            <a:spAutoFit/>
          </a:bodyPr>
          <a:lstStyle/>
          <a:p>
            <a:pPr>
              <a:lnSpc>
                <a:spcPct val="80000"/>
              </a:lnSpc>
            </a:pPr>
            <a:r>
              <a:rPr kumimoji="1" lang="en-US" altLang="ja-JP" sz="3600" dirty="0" smtClean="0">
                <a:solidFill>
                  <a:schemeClr val="bg1"/>
                </a:solidFill>
                <a:latin typeface="Microsoft Himalaya" panose="01010100010101010101" pitchFamily="2" charset="0"/>
                <a:cs typeface="Microsoft Himalaya" panose="01010100010101010101" pitchFamily="2" charset="0"/>
              </a:rPr>
              <a:t>To avoid overwrapping the data mapped on the sky in f</a:t>
            </a:r>
            <a:r>
              <a:rPr lang="en-US" altLang="ja-JP" sz="3600" dirty="0" smtClean="0">
                <a:solidFill>
                  <a:schemeClr val="bg1"/>
                </a:solidFill>
                <a:latin typeface="Microsoft Himalaya" panose="01010100010101010101" pitchFamily="2" charset="0"/>
                <a:cs typeface="Microsoft Himalaya" panose="01010100010101010101" pitchFamily="2" charset="0"/>
              </a:rPr>
              <a:t>ront </a:t>
            </a:r>
            <a:r>
              <a:rPr kumimoji="1" lang="en-US" altLang="ja-JP" sz="3600" dirty="0" smtClean="0">
                <a:solidFill>
                  <a:schemeClr val="bg1"/>
                </a:solidFill>
                <a:latin typeface="Microsoft Himalaya" panose="01010100010101010101" pitchFamily="2" charset="0"/>
                <a:cs typeface="Microsoft Himalaya" panose="01010100010101010101" pitchFamily="2" charset="0"/>
              </a:rPr>
              <a:t>on building, we use Deep Learning model “</a:t>
            </a:r>
            <a:r>
              <a:rPr kumimoji="1" lang="en-US" altLang="ja-JP" sz="3600" dirty="0" err="1" smtClean="0">
                <a:solidFill>
                  <a:schemeClr val="bg1"/>
                </a:solidFill>
                <a:latin typeface="Microsoft Himalaya" panose="01010100010101010101" pitchFamily="2" charset="0"/>
                <a:cs typeface="Microsoft Himalaya" panose="01010100010101010101" pitchFamily="2" charset="0"/>
              </a:rPr>
              <a:t>SegNet</a:t>
            </a:r>
            <a:r>
              <a:rPr kumimoji="1" lang="en-US" altLang="ja-JP" sz="3600" dirty="0" smtClean="0">
                <a:solidFill>
                  <a:schemeClr val="bg1"/>
                </a:solidFill>
                <a:latin typeface="Microsoft Himalaya" panose="01010100010101010101" pitchFamily="2" charset="0"/>
                <a:cs typeface="Microsoft Himalaya" panose="01010100010101010101" pitchFamily="2" charset="0"/>
              </a:rPr>
              <a:t>”.</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This model is originally provided by </a:t>
            </a:r>
            <a:r>
              <a:rPr lang="en-US" altLang="ja-JP" sz="2800" dirty="0" err="1" smtClean="0">
                <a:solidFill>
                  <a:schemeClr val="bg1"/>
                </a:solidFill>
                <a:latin typeface="Microsoft Himalaya" panose="01010100010101010101" pitchFamily="2" charset="0"/>
                <a:cs typeface="Microsoft Himalaya" panose="01010100010101010101" pitchFamily="2" charset="0"/>
              </a:rPr>
              <a:t>Univ</a:t>
            </a:r>
            <a:r>
              <a:rPr lang="en-US" altLang="ja-JP" sz="2800" dirty="0" smtClean="0">
                <a:solidFill>
                  <a:schemeClr val="bg1"/>
                </a:solidFill>
                <a:latin typeface="Microsoft Himalaya" panose="01010100010101010101" pitchFamily="2" charset="0"/>
                <a:cs typeface="Microsoft Himalaya" panose="01010100010101010101" pitchFamily="2" charset="0"/>
              </a:rPr>
              <a:t> of Cambridge for research in automatic driving.</a:t>
            </a:r>
            <a:r>
              <a:rPr kumimoji="1" lang="en-US" altLang="ja-JP" sz="2800" dirty="0" smtClean="0">
                <a:solidFill>
                  <a:schemeClr val="bg1"/>
                </a:solidFill>
                <a:latin typeface="Microsoft Himalaya" panose="01010100010101010101" pitchFamily="2" charset="0"/>
                <a:cs typeface="Microsoft Himalaya" panose="01010100010101010101" pitchFamily="2" charset="0"/>
              </a:rPr>
              <a:t>  </a:t>
            </a:r>
            <a:endParaRPr kumimoji="1" lang="ja-JP" altLang="en-US" sz="2800" dirty="0">
              <a:solidFill>
                <a:schemeClr val="bg1"/>
              </a:solidFill>
              <a:latin typeface="Microsoft Himalaya" panose="01010100010101010101" pitchFamily="2" charset="0"/>
              <a:cs typeface="Microsoft Himalaya" panose="01010100010101010101" pitchFamily="2" charset="0"/>
            </a:endParaRPr>
          </a:p>
        </p:txBody>
      </p:sp>
      <p:pic>
        <p:nvPicPr>
          <p:cNvPr id="4" name="図 3"/>
          <p:cNvPicPr>
            <a:picLocks noChangeAspect="1"/>
          </p:cNvPicPr>
          <p:nvPr/>
        </p:nvPicPr>
        <p:blipFill rotWithShape="1">
          <a:blip r:embed="rId2"/>
          <a:srcRect t="10194" r="1974" b="14584"/>
          <a:stretch/>
        </p:blipFill>
        <p:spPr>
          <a:xfrm flipH="1">
            <a:off x="0" y="-47500"/>
            <a:ext cx="12164280" cy="5293040"/>
          </a:xfrm>
          <a:prstGeom prst="rect">
            <a:avLst/>
          </a:prstGeom>
        </p:spPr>
      </p:pic>
      <p:pic>
        <p:nvPicPr>
          <p:cNvPr id="9224" name="Picture 8" descr="https://contattafiles.s3.us-west-1.amazonaws.com/tnt37374/G0Oeo4HSBu6tJll/01_result_seg_flipp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1" y="5247938"/>
            <a:ext cx="3220124" cy="161006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mi.eng.cam.ac.uk/projects/segnet/images/uo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7194" y="6489778"/>
            <a:ext cx="1463369" cy="33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0141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2"/>
          <a:srcRect l="14667"/>
          <a:stretch/>
        </p:blipFill>
        <p:spPr>
          <a:xfrm>
            <a:off x="4051883" y="-15711"/>
            <a:ext cx="8798302" cy="6873711"/>
          </a:xfrm>
          <a:prstGeom prst="rect">
            <a:avLst/>
          </a:prstGeom>
        </p:spPr>
      </p:pic>
      <p:sp>
        <p:nvSpPr>
          <p:cNvPr id="6" name="テキスト ボックス 5"/>
          <p:cNvSpPr txBox="1"/>
          <p:nvPr/>
        </p:nvSpPr>
        <p:spPr>
          <a:xfrm>
            <a:off x="209725" y="258277"/>
            <a:ext cx="6807518" cy="1914370"/>
          </a:xfrm>
          <a:prstGeom prst="rect">
            <a:avLst/>
          </a:prstGeom>
          <a:noFill/>
        </p:spPr>
        <p:txBody>
          <a:bodyPr wrap="square" rtlCol="0">
            <a:spAutoFit/>
          </a:bodyPr>
          <a:lstStyle/>
          <a:p>
            <a:pPr>
              <a:lnSpc>
                <a:spcPct val="80000"/>
              </a:lnSpc>
            </a:pPr>
            <a:r>
              <a:rPr lang="en-US" altLang="ja-JP" sz="5400" dirty="0" smtClean="0">
                <a:solidFill>
                  <a:schemeClr val="bg1"/>
                </a:solidFill>
                <a:latin typeface="Microsoft Himalaya" panose="01010100010101010101" pitchFamily="2" charset="0"/>
                <a:cs typeface="Microsoft Himalaya" panose="01010100010101010101" pitchFamily="2" charset="0"/>
              </a:rPr>
              <a:t>Shibuya, </a:t>
            </a:r>
            <a:r>
              <a:rPr lang="en-US" altLang="ja-JP" sz="5400" dirty="0" smtClean="0">
                <a:solidFill>
                  <a:schemeClr val="bg1"/>
                </a:solidFill>
                <a:latin typeface="Microsoft Himalaya" panose="01010100010101010101" pitchFamily="2" charset="0"/>
                <a:cs typeface="Microsoft Himalaya" panose="01010100010101010101" pitchFamily="2" charset="0"/>
              </a:rPr>
              <a:t>Tokyo</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July 22</a:t>
            </a:r>
            <a:r>
              <a:rPr lang="en-US" altLang="ja-JP" sz="3600" baseline="30000" dirty="0" smtClean="0">
                <a:solidFill>
                  <a:schemeClr val="bg1"/>
                </a:solidFill>
                <a:latin typeface="Microsoft Himalaya" panose="01010100010101010101" pitchFamily="2" charset="0"/>
                <a:cs typeface="Microsoft Himalaya" panose="01010100010101010101" pitchFamily="2" charset="0"/>
              </a:rPr>
              <a:t>nd</a:t>
            </a:r>
            <a:r>
              <a:rPr lang="en-US" altLang="ja-JP" sz="3600" dirty="0" smtClean="0">
                <a:solidFill>
                  <a:schemeClr val="bg1"/>
                </a:solidFill>
                <a:latin typeface="Microsoft Himalaya" panose="01010100010101010101" pitchFamily="2" charset="0"/>
                <a:cs typeface="Microsoft Himalaya" panose="01010100010101010101" pitchFamily="2" charset="0"/>
              </a:rPr>
              <a:t> 11:00 </a:t>
            </a:r>
          </a:p>
          <a:p>
            <a:pPr>
              <a:lnSpc>
                <a:spcPct val="80000"/>
              </a:lnSpc>
            </a:pPr>
            <a:endParaRPr kumimoji="1" lang="ja-JP" altLang="en-US" sz="5400" dirty="0">
              <a:solidFill>
                <a:schemeClr val="bg1"/>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209725" y="1815379"/>
            <a:ext cx="11874027" cy="4524315"/>
          </a:xfrm>
          <a:prstGeom prst="rect">
            <a:avLst/>
          </a:prstGeom>
          <a:noFill/>
        </p:spPr>
        <p:txBody>
          <a:bodyPr wrap="square" rtlCol="0">
            <a:spAutoFit/>
          </a:bodyPr>
          <a:lstStyle/>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From the indicator circle, </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we can know </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where in neighborhood </a:t>
            </a:r>
          </a:p>
          <a:p>
            <a:pPr>
              <a:lnSpc>
                <a:spcPct val="80000"/>
              </a:lnSpc>
            </a:pPr>
            <a:r>
              <a:rPr lang="en-US" altLang="ja-JP" sz="3600" dirty="0">
                <a:solidFill>
                  <a:schemeClr val="bg1"/>
                </a:solidFill>
                <a:latin typeface="Microsoft Himalaya" panose="01010100010101010101" pitchFamily="2" charset="0"/>
                <a:cs typeface="Microsoft Himalaya" panose="01010100010101010101" pitchFamily="2" charset="0"/>
              </a:rPr>
              <a:t>i</a:t>
            </a:r>
            <a:r>
              <a:rPr lang="en-US" altLang="ja-JP" sz="3600" dirty="0" smtClean="0">
                <a:solidFill>
                  <a:schemeClr val="bg1"/>
                </a:solidFill>
                <a:latin typeface="Microsoft Himalaya" panose="01010100010101010101" pitchFamily="2" charset="0"/>
                <a:cs typeface="Microsoft Himalaya" panose="01010100010101010101" pitchFamily="2" charset="0"/>
              </a:rPr>
              <a:t>s pleasant</a:t>
            </a:r>
          </a:p>
          <a:p>
            <a:pPr>
              <a:lnSpc>
                <a:spcPct val="80000"/>
              </a:lnSpc>
            </a:pPr>
            <a:endParaRPr kumimoji="1" lang="en-US" altLang="ja-JP" sz="36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Twitter is the fastest source,</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we can recognize the</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sentiments </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even if we cannot understand</a:t>
            </a:r>
          </a:p>
          <a:p>
            <a:pPr>
              <a:lnSpc>
                <a:spcPct val="8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the language.</a:t>
            </a:r>
            <a:endParaRPr lang="en-US" altLang="ja-JP" sz="36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86872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2973388" y="282723"/>
            <a:ext cx="4711700" cy="1865126"/>
          </a:xfrm>
          <a:prstGeom prst="rect">
            <a:avLst/>
          </a:prstGeom>
          <a:noFill/>
        </p:spPr>
        <p:txBody>
          <a:bodyPr wrap="square" rtlCol="0">
            <a:spAutoFit/>
          </a:bodyPr>
          <a:lstStyle/>
          <a:p>
            <a:pPr algn="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System overview </a:t>
            </a: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3" name="テキスト ボックス 12"/>
          <p:cNvSpPr txBox="1"/>
          <p:nvPr/>
        </p:nvSpPr>
        <p:spPr>
          <a:xfrm>
            <a:off x="6959600" y="1277610"/>
            <a:ext cx="1993900" cy="1865126"/>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Frontend</a:t>
            </a:r>
          </a:p>
          <a:p>
            <a:pPr algn="ctr">
              <a:lnSpc>
                <a:spcPct val="80000"/>
              </a:lnSpc>
            </a:pPr>
            <a:r>
              <a:rPr lang="en-US" altLang="ja-JP" sz="36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Javascript</a:t>
            </a:r>
            <a:endPar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A-frame</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Glitch</a:t>
            </a:r>
            <a:endPar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5" name="テキスト ボックス 14"/>
          <p:cNvSpPr txBox="1"/>
          <p:nvPr/>
        </p:nvSpPr>
        <p:spPr>
          <a:xfrm>
            <a:off x="3562350" y="1277610"/>
            <a:ext cx="1993900" cy="1421928"/>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backend</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Python</a:t>
            </a:r>
          </a:p>
          <a:p>
            <a:pPr algn="ctr">
              <a:lnSpc>
                <a:spcPct val="80000"/>
              </a:lnSpc>
            </a:pPr>
            <a:r>
              <a:rPr lang="en-US" altLang="ja-JP" sz="36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SegNet</a:t>
            </a:r>
            <a:endPar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7" name="テキスト ボックス 16"/>
          <p:cNvSpPr txBox="1"/>
          <p:nvPr/>
        </p:nvSpPr>
        <p:spPr>
          <a:xfrm>
            <a:off x="266700" y="2571809"/>
            <a:ext cx="1993900" cy="2308324"/>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Google</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Natural</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Language </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Processing</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API</a:t>
            </a:r>
            <a:endPar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8" name="テキスト ボックス 17"/>
          <p:cNvSpPr txBox="1"/>
          <p:nvPr/>
        </p:nvSpPr>
        <p:spPr>
          <a:xfrm>
            <a:off x="266700" y="1350445"/>
            <a:ext cx="1993900" cy="1006429"/>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Google </a:t>
            </a:r>
            <a:r>
              <a:rPr lang="en-US" altLang="ja-JP" sz="36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Streetview</a:t>
            </a:r>
            <a:endPar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19" name="テキスト ボックス 18"/>
          <p:cNvSpPr txBox="1"/>
          <p:nvPr/>
        </p:nvSpPr>
        <p:spPr>
          <a:xfrm>
            <a:off x="266700" y="5095068"/>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twitter</a:t>
            </a:r>
            <a:endPar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0" name="テキスト ボックス 19"/>
          <p:cNvSpPr txBox="1"/>
          <p:nvPr/>
        </p:nvSpPr>
        <p:spPr>
          <a:xfrm>
            <a:off x="9944100" y="4150211"/>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PC</a:t>
            </a:r>
            <a:endPar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1" name="テキスト ボックス 20"/>
          <p:cNvSpPr txBox="1"/>
          <p:nvPr/>
        </p:nvSpPr>
        <p:spPr>
          <a:xfrm>
            <a:off x="9944100" y="3251640"/>
            <a:ext cx="1993900" cy="563231"/>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Smartphone</a:t>
            </a:r>
            <a:endPar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22" name="テキスト ボックス 21"/>
          <p:cNvSpPr txBox="1"/>
          <p:nvPr/>
        </p:nvSpPr>
        <p:spPr>
          <a:xfrm>
            <a:off x="9950450" y="1291611"/>
            <a:ext cx="1993900" cy="1421928"/>
          </a:xfrm>
          <a:prstGeom prst="rect">
            <a:avLst/>
          </a:prstGeom>
          <a:noFill/>
          <a:ln w="6350">
            <a:solidFill>
              <a:schemeClr val="bg1"/>
            </a:solidFill>
          </a:ln>
        </p:spPr>
        <p:txBody>
          <a:bodyPr wrap="square" rtlCol="0" anchor="b">
            <a:spAutoFit/>
          </a:bodyPr>
          <a:lstStyle/>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HMD</a:t>
            </a:r>
          </a:p>
          <a:p>
            <a:pPr algn="ctr">
              <a:lnSpc>
                <a:spcPct val="80000"/>
              </a:lnSpc>
            </a:pP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(Oculus Go</a:t>
            </a:r>
          </a:p>
          <a:p>
            <a:pPr algn="ctr">
              <a:lnSpc>
                <a:spcPct val="80000"/>
              </a:lnSpc>
            </a:pPr>
            <a:r>
              <a:rPr lang="en-US" altLang="ja-JP" sz="36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etc</a:t>
            </a:r>
            <a:r>
              <a:rPr lang="en-US" altLang="ja-JP" sz="36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t>
            </a:r>
            <a:endParaRPr lang="en-US" altLang="ja-JP" sz="36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cxnSp>
        <p:nvCxnSpPr>
          <p:cNvPr id="8" name="直線コネクタ 7"/>
          <p:cNvCxnSpPr>
            <a:endCxn id="18" idx="3"/>
          </p:cNvCxnSpPr>
          <p:nvPr/>
        </p:nvCxnSpPr>
        <p:spPr>
          <a:xfrm flipH="1" flipV="1">
            <a:off x="2260600" y="1853660"/>
            <a:ext cx="1289050" cy="10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5" idx="1"/>
            <a:endCxn id="17" idx="3"/>
          </p:cNvCxnSpPr>
          <p:nvPr/>
        </p:nvCxnSpPr>
        <p:spPr>
          <a:xfrm flipH="1">
            <a:off x="2260600" y="1988574"/>
            <a:ext cx="1301750" cy="1737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直線コネクタ 24"/>
          <p:cNvCxnSpPr>
            <a:stCxn id="15" idx="1"/>
            <a:endCxn id="19" idx="3"/>
          </p:cNvCxnSpPr>
          <p:nvPr/>
        </p:nvCxnSpPr>
        <p:spPr>
          <a:xfrm flipH="1">
            <a:off x="2260600" y="1988574"/>
            <a:ext cx="1301750" cy="33881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線コネクタ 27"/>
          <p:cNvCxnSpPr>
            <a:endCxn id="15" idx="3"/>
          </p:cNvCxnSpPr>
          <p:nvPr/>
        </p:nvCxnSpPr>
        <p:spPr>
          <a:xfrm flipH="1">
            <a:off x="5556250" y="1988574"/>
            <a:ext cx="14033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22" idx="1"/>
          </p:cNvCxnSpPr>
          <p:nvPr/>
        </p:nvCxnSpPr>
        <p:spPr>
          <a:xfrm flipH="1">
            <a:off x="8950325" y="2002575"/>
            <a:ext cx="1000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stCxn id="21" idx="1"/>
          </p:cNvCxnSpPr>
          <p:nvPr/>
        </p:nvCxnSpPr>
        <p:spPr>
          <a:xfrm flipH="1" flipV="1">
            <a:off x="8956675" y="2028915"/>
            <a:ext cx="987425" cy="1504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p:cNvCxnSpPr>
            <a:stCxn id="20" idx="1"/>
          </p:cNvCxnSpPr>
          <p:nvPr/>
        </p:nvCxnSpPr>
        <p:spPr>
          <a:xfrm flipH="1" flipV="1">
            <a:off x="8953500" y="1988575"/>
            <a:ext cx="990600" cy="24432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939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863436" y="148558"/>
            <a:ext cx="6391162" cy="1243417"/>
          </a:xfrm>
          <a:prstGeom prst="rect">
            <a:avLst/>
          </a:prstGeom>
          <a:noFill/>
        </p:spPr>
        <p:txBody>
          <a:bodyPr wrap="square" rtlCol="0">
            <a:spAutoFit/>
          </a:bodyPr>
          <a:lstStyle/>
          <a:p>
            <a:pPr>
              <a:lnSpc>
                <a:spcPct val="80000"/>
              </a:lnSpc>
            </a:pPr>
            <a:r>
              <a:rPr lang="en-US" altLang="ja-JP" sz="8800" dirty="0" smtClean="0">
                <a:solidFill>
                  <a:schemeClr val="bg1"/>
                </a:solidFill>
                <a:latin typeface="Microsoft Himalaya" panose="01010100010101010101" pitchFamily="2" charset="0"/>
                <a:cs typeface="Microsoft Himalaya" panose="01010100010101010101" pitchFamily="2" charset="0"/>
              </a:rPr>
              <a:t>Taipei </a:t>
            </a:r>
            <a:r>
              <a:rPr lang="en-US" altLang="ja-JP" sz="3600" dirty="0" smtClean="0">
                <a:solidFill>
                  <a:schemeClr val="bg1"/>
                </a:solidFill>
                <a:latin typeface="Microsoft Himalaya" panose="01010100010101010101" pitchFamily="2" charset="0"/>
                <a:cs typeface="Microsoft Himalaya" panose="01010100010101010101" pitchFamily="2" charset="0"/>
              </a:rPr>
              <a:t>July 21</a:t>
            </a:r>
            <a:r>
              <a:rPr lang="en-US" altLang="ja-JP" sz="3600" baseline="30000" dirty="0" smtClean="0">
                <a:solidFill>
                  <a:schemeClr val="bg1"/>
                </a:solidFill>
                <a:latin typeface="Microsoft Himalaya" panose="01010100010101010101" pitchFamily="2" charset="0"/>
                <a:cs typeface="Microsoft Himalaya" panose="01010100010101010101" pitchFamily="2" charset="0"/>
              </a:rPr>
              <a:t>st </a:t>
            </a:r>
            <a:r>
              <a:rPr lang="en-US" altLang="ja-JP" sz="3600" dirty="0">
                <a:solidFill>
                  <a:schemeClr val="bg1"/>
                </a:solidFill>
                <a:latin typeface="Microsoft Himalaya" panose="01010100010101010101" pitchFamily="2" charset="0"/>
                <a:cs typeface="Microsoft Himalaya" panose="01010100010101010101" pitchFamily="2" charset="0"/>
              </a:rPr>
              <a:t>13:00 </a:t>
            </a:r>
            <a:endParaRPr kumimoji="1" lang="ja-JP" altLang="en-US" sz="8800" dirty="0">
              <a:solidFill>
                <a:schemeClr val="bg1"/>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7907853" y="1071418"/>
            <a:ext cx="4066330" cy="5887766"/>
          </a:xfrm>
          <a:prstGeom prst="rect">
            <a:avLst/>
          </a:prstGeom>
          <a:noFill/>
        </p:spPr>
        <p:txBody>
          <a:bodyPr wrap="square" rtlCol="0">
            <a:spAutoFit/>
          </a:bodyPr>
          <a:lstStyle/>
          <a:p>
            <a:pPr>
              <a:lnSpc>
                <a:spcPct val="70000"/>
              </a:lnSpc>
            </a:pPr>
            <a:r>
              <a:rPr lang="en-US" altLang="ja-JP" sz="4400" dirty="0" smtClean="0">
                <a:solidFill>
                  <a:srgbClr val="FF0000"/>
                </a:solidFill>
                <a:latin typeface="Microsoft Himalaya" panose="01010100010101010101" pitchFamily="2" charset="0"/>
                <a:cs typeface="Microsoft Himalaya" panose="01010100010101010101" pitchFamily="2" charset="0"/>
              </a:rPr>
              <a:t>Air Pollution;</a:t>
            </a:r>
            <a:r>
              <a:rPr lang="en-US" altLang="ja-JP" sz="4400" dirty="0" smtClean="0">
                <a:solidFill>
                  <a:schemeClr val="bg1"/>
                </a:solidFill>
                <a:latin typeface="Microsoft Himalaya" panose="01010100010101010101" pitchFamily="2" charset="0"/>
                <a:cs typeface="Microsoft Himalaya" panose="01010100010101010101" pitchFamily="2" charset="0"/>
              </a:rPr>
              <a:t> </a:t>
            </a:r>
          </a:p>
          <a:p>
            <a:pPr>
              <a:lnSpc>
                <a:spcPct val="70000"/>
              </a:lnSpc>
            </a:pPr>
            <a:r>
              <a:rPr kumimoji="1" lang="en-US" altLang="ja-JP" sz="3600" dirty="0" smtClean="0">
                <a:solidFill>
                  <a:schemeClr val="bg1"/>
                </a:solidFill>
                <a:latin typeface="Microsoft Himalaya" panose="01010100010101010101" pitchFamily="2" charset="0"/>
                <a:cs typeface="Microsoft Himalaya" panose="01010100010101010101" pitchFamily="2" charset="0"/>
              </a:rPr>
              <a:t>Sky color becomes </a:t>
            </a:r>
            <a:r>
              <a:rPr lang="en-US" altLang="ja-JP" sz="3600" dirty="0" smtClean="0">
                <a:solidFill>
                  <a:srgbClr val="FF0000"/>
                </a:solidFill>
                <a:latin typeface="Microsoft Himalaya" panose="01010100010101010101" pitchFamily="2" charset="0"/>
                <a:cs typeface="Microsoft Himalaya" panose="01010100010101010101" pitchFamily="2" charset="0"/>
              </a:rPr>
              <a:t>red</a:t>
            </a:r>
            <a:r>
              <a:rPr kumimoji="1" lang="en-US" altLang="ja-JP" sz="3600" dirty="0" smtClean="0">
                <a:solidFill>
                  <a:schemeClr val="bg1"/>
                </a:solidFill>
                <a:latin typeface="Microsoft Himalaya" panose="01010100010101010101" pitchFamily="2" charset="0"/>
                <a:cs typeface="Microsoft Himalaya" panose="01010100010101010101" pitchFamily="2" charset="0"/>
              </a:rPr>
              <a:t> because </a:t>
            </a:r>
            <a:r>
              <a:rPr kumimoji="1" lang="en-US" altLang="ja-JP" sz="3600" dirty="0" smtClean="0">
                <a:solidFill>
                  <a:srgbClr val="FF0000"/>
                </a:solidFill>
                <a:latin typeface="Microsoft Himalaya" panose="01010100010101010101" pitchFamily="2" charset="0"/>
                <a:cs typeface="Microsoft Himalaya" panose="01010100010101010101" pitchFamily="2" charset="0"/>
              </a:rPr>
              <a:t>dust quantity</a:t>
            </a:r>
            <a:r>
              <a:rPr kumimoji="1" lang="en-US" altLang="ja-JP" sz="3600" dirty="0" smtClean="0">
                <a:solidFill>
                  <a:schemeClr val="bg1"/>
                </a:solidFill>
                <a:latin typeface="Microsoft Himalaya" panose="01010100010101010101" pitchFamily="2" charset="0"/>
                <a:cs typeface="Microsoft Himalaya" panose="01010100010101010101" pitchFamily="2" charset="0"/>
              </a:rPr>
              <a:t> here is so high (5.13pt)  compared to </a:t>
            </a:r>
          </a:p>
          <a:p>
            <a:pPr>
              <a:lnSpc>
                <a:spcPct val="70000"/>
              </a:lnSpc>
            </a:pPr>
            <a:r>
              <a:rPr kumimoji="1" lang="en-US" altLang="ja-JP" sz="3600" dirty="0" smtClean="0">
                <a:solidFill>
                  <a:schemeClr val="bg1"/>
                </a:solidFill>
                <a:latin typeface="Microsoft Himalaya" panose="01010100010101010101" pitchFamily="2" charset="0"/>
                <a:cs typeface="Microsoft Himalaya" panose="01010100010101010101" pitchFamily="2" charset="0"/>
              </a:rPr>
              <a:t>average in Taipei (4.55pt).</a:t>
            </a:r>
          </a:p>
          <a:p>
            <a:pPr>
              <a:lnSpc>
                <a:spcPct val="70000"/>
              </a:lnSpc>
            </a:pPr>
            <a:r>
              <a:rPr lang="en-US" altLang="ja-JP" sz="2400" dirty="0" smtClean="0">
                <a:solidFill>
                  <a:schemeClr val="bg1"/>
                </a:solidFill>
                <a:latin typeface="Microsoft Himalaya" panose="01010100010101010101" pitchFamily="2" charset="0"/>
                <a:cs typeface="Microsoft Himalaya" panose="01010100010101010101" pitchFamily="2" charset="0"/>
              </a:rPr>
              <a:t>We extracted </a:t>
            </a:r>
            <a:r>
              <a:rPr lang="en-US" altLang="ja-JP" sz="2400" dirty="0" smtClean="0">
                <a:solidFill>
                  <a:srgbClr val="FF0000"/>
                </a:solidFill>
                <a:latin typeface="Microsoft Himalaya" panose="01010100010101010101" pitchFamily="2" charset="0"/>
                <a:cs typeface="Microsoft Himalaya" panose="01010100010101010101" pitchFamily="2" charset="0"/>
              </a:rPr>
              <a:t>Open Data</a:t>
            </a:r>
            <a:r>
              <a:rPr lang="en-US" altLang="ja-JP" sz="2400" dirty="0" smtClean="0">
                <a:solidFill>
                  <a:schemeClr val="bg1"/>
                </a:solidFill>
                <a:latin typeface="Microsoft Himalaya" panose="01010100010101010101" pitchFamily="2" charset="0"/>
                <a:cs typeface="Microsoft Himalaya" panose="01010100010101010101" pitchFamily="2" charset="0"/>
              </a:rPr>
              <a:t> in Taiwan</a:t>
            </a:r>
            <a:endParaRPr lang="en-US" altLang="ja-JP" sz="1400" dirty="0">
              <a:solidFill>
                <a:schemeClr val="bg1"/>
              </a:solidFill>
              <a:latin typeface="Microsoft Himalaya" panose="01010100010101010101" pitchFamily="2" charset="0"/>
              <a:cs typeface="Microsoft Himalaya" panose="01010100010101010101" pitchFamily="2" charset="0"/>
            </a:endParaRPr>
          </a:p>
          <a:p>
            <a:pPr>
              <a:lnSpc>
                <a:spcPct val="70000"/>
              </a:lnSpc>
            </a:pPr>
            <a:endParaRPr lang="en-US" altLang="ja-JP" sz="1400" dirty="0" smtClean="0">
              <a:solidFill>
                <a:srgbClr val="FF0000"/>
              </a:solidFill>
              <a:latin typeface="Microsoft Himalaya" panose="01010100010101010101" pitchFamily="2" charset="0"/>
              <a:cs typeface="Microsoft Himalaya" panose="01010100010101010101" pitchFamily="2" charset="0"/>
            </a:endParaRPr>
          </a:p>
          <a:p>
            <a:pPr>
              <a:lnSpc>
                <a:spcPct val="70000"/>
              </a:lnSpc>
            </a:pPr>
            <a:endParaRPr lang="en-US" altLang="ja-JP" sz="1400" dirty="0" smtClean="0">
              <a:solidFill>
                <a:srgbClr val="FF0000"/>
              </a:solidFill>
              <a:latin typeface="Microsoft Himalaya" panose="01010100010101010101" pitchFamily="2" charset="0"/>
              <a:cs typeface="Microsoft Himalaya" panose="01010100010101010101" pitchFamily="2" charset="0"/>
            </a:endParaRPr>
          </a:p>
          <a:p>
            <a:pPr>
              <a:lnSpc>
                <a:spcPct val="70000"/>
              </a:lnSpc>
            </a:pPr>
            <a:r>
              <a:rPr lang="en-US" altLang="ja-JP" sz="4400" dirty="0" smtClean="0">
                <a:solidFill>
                  <a:srgbClr val="FF0000"/>
                </a:solidFill>
                <a:latin typeface="Microsoft Himalaya" panose="01010100010101010101" pitchFamily="2" charset="0"/>
                <a:cs typeface="Microsoft Himalaya" panose="01010100010101010101" pitchFamily="2" charset="0"/>
              </a:rPr>
              <a:t>Disaster Situation; </a:t>
            </a:r>
          </a:p>
          <a:p>
            <a:pPr>
              <a:lnSpc>
                <a:spcPct val="7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If many </a:t>
            </a:r>
            <a:r>
              <a:rPr lang="en-US" altLang="ja-JP" sz="3600" dirty="0" smtClean="0">
                <a:solidFill>
                  <a:srgbClr val="FF0000"/>
                </a:solidFill>
                <a:latin typeface="Microsoft Himalaya" panose="01010100010101010101" pitchFamily="2" charset="0"/>
                <a:cs typeface="Microsoft Himalaya" panose="01010100010101010101" pitchFamily="2" charset="0"/>
              </a:rPr>
              <a:t>sentiments </a:t>
            </a:r>
          </a:p>
          <a:p>
            <a:pPr>
              <a:lnSpc>
                <a:spcPct val="70000"/>
              </a:lnSpc>
            </a:pPr>
            <a:r>
              <a:rPr lang="en-US" altLang="ja-JP" sz="3600" dirty="0" smtClean="0">
                <a:solidFill>
                  <a:srgbClr val="FF0000"/>
                </a:solidFill>
                <a:latin typeface="Microsoft Himalaya" panose="01010100010101010101" pitchFamily="2" charset="0"/>
                <a:cs typeface="Microsoft Himalaya" panose="01010100010101010101" pitchFamily="2" charset="0"/>
              </a:rPr>
              <a:t>became bad</a:t>
            </a:r>
            <a:r>
              <a:rPr lang="en-US" altLang="ja-JP" sz="3600" dirty="0" smtClean="0">
                <a:solidFill>
                  <a:schemeClr val="bg1"/>
                </a:solidFill>
                <a:latin typeface="Microsoft Himalaya" panose="01010100010101010101" pitchFamily="2" charset="0"/>
                <a:cs typeface="Microsoft Himalaya" panose="01010100010101010101" pitchFamily="2" charset="0"/>
              </a:rPr>
              <a:t>,</a:t>
            </a:r>
            <a:r>
              <a:rPr lang="en-US" altLang="ja-JP" sz="3600" dirty="0" smtClean="0">
                <a:solidFill>
                  <a:srgbClr val="FF0000"/>
                </a:solidFill>
                <a:latin typeface="Microsoft Himalaya" panose="01010100010101010101" pitchFamily="2" charset="0"/>
                <a:cs typeface="Microsoft Himalaya" panose="01010100010101010101" pitchFamily="2" charset="0"/>
              </a:rPr>
              <a:t> </a:t>
            </a:r>
          </a:p>
          <a:p>
            <a:pPr>
              <a:lnSpc>
                <a:spcPct val="70000"/>
              </a:lnSpc>
            </a:pPr>
            <a:r>
              <a:rPr lang="en-US" altLang="ja-JP" sz="3600" dirty="0" smtClean="0">
                <a:solidFill>
                  <a:srgbClr val="FF0000"/>
                </a:solidFill>
                <a:latin typeface="Microsoft Himalaya" panose="01010100010101010101" pitchFamily="2" charset="0"/>
                <a:cs typeface="Microsoft Himalaya" panose="01010100010101010101" pitchFamily="2" charset="0"/>
              </a:rPr>
              <a:t>the evacuation </a:t>
            </a:r>
            <a:r>
              <a:rPr lang="en-US" altLang="ja-JP" sz="3600" dirty="0" smtClean="0">
                <a:solidFill>
                  <a:schemeClr val="bg1"/>
                </a:solidFill>
                <a:latin typeface="Microsoft Himalaya" panose="01010100010101010101" pitchFamily="2" charset="0"/>
                <a:cs typeface="Microsoft Himalaya" panose="01010100010101010101" pitchFamily="2" charset="0"/>
              </a:rPr>
              <a:t>area </a:t>
            </a:r>
          </a:p>
          <a:p>
            <a:pPr>
              <a:lnSpc>
                <a:spcPct val="70000"/>
              </a:lnSpc>
            </a:pPr>
            <a:r>
              <a:rPr lang="en-US" altLang="ja-JP" sz="3600" dirty="0">
                <a:solidFill>
                  <a:schemeClr val="bg1"/>
                </a:solidFill>
                <a:latin typeface="Microsoft Himalaya" panose="01010100010101010101" pitchFamily="2" charset="0"/>
                <a:cs typeface="Microsoft Himalaya" panose="01010100010101010101" pitchFamily="2" charset="0"/>
              </a:rPr>
              <a:t>a</a:t>
            </a:r>
            <a:r>
              <a:rPr lang="en-US" altLang="ja-JP" sz="3600" dirty="0" smtClean="0">
                <a:solidFill>
                  <a:schemeClr val="bg1"/>
                </a:solidFill>
                <a:latin typeface="Microsoft Himalaya" panose="01010100010101010101" pitchFamily="2" charset="0"/>
                <a:cs typeface="Microsoft Himalaya" panose="01010100010101010101" pitchFamily="2" charset="0"/>
              </a:rPr>
              <a:t>cquired from </a:t>
            </a:r>
            <a:r>
              <a:rPr lang="en-US" altLang="ja-JP" sz="3600" dirty="0" smtClean="0">
                <a:solidFill>
                  <a:srgbClr val="FF0000"/>
                </a:solidFill>
                <a:latin typeface="Microsoft Himalaya" panose="01010100010101010101" pitchFamily="2" charset="0"/>
                <a:cs typeface="Microsoft Himalaya" panose="01010100010101010101" pitchFamily="2" charset="0"/>
              </a:rPr>
              <a:t>Open Data</a:t>
            </a:r>
          </a:p>
          <a:p>
            <a:pPr>
              <a:lnSpc>
                <a:spcPct val="7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is indicated </a:t>
            </a:r>
          </a:p>
          <a:p>
            <a:pPr>
              <a:lnSpc>
                <a:spcPct val="70000"/>
              </a:lnSpc>
            </a:pPr>
            <a:r>
              <a:rPr lang="en-US" altLang="ja-JP" sz="3600" dirty="0" smtClean="0">
                <a:solidFill>
                  <a:schemeClr val="bg1"/>
                </a:solidFill>
                <a:latin typeface="Microsoft Himalaya" panose="01010100010101010101" pitchFamily="2" charset="0"/>
                <a:cs typeface="Microsoft Himalaya" panose="01010100010101010101" pitchFamily="2" charset="0"/>
              </a:rPr>
              <a:t>by destination</a:t>
            </a:r>
            <a:r>
              <a:rPr lang="en-US" altLang="ja-JP" sz="3600" dirty="0">
                <a:solidFill>
                  <a:schemeClr val="bg1"/>
                </a:solidFill>
                <a:latin typeface="Microsoft Himalaya" panose="01010100010101010101" pitchFamily="2" charset="0"/>
                <a:cs typeface="Microsoft Himalaya" panose="01010100010101010101" pitchFamily="2" charset="0"/>
              </a:rPr>
              <a:t> </a:t>
            </a:r>
            <a:r>
              <a:rPr lang="en-US" altLang="ja-JP" sz="3600" dirty="0" smtClean="0">
                <a:solidFill>
                  <a:schemeClr val="bg1"/>
                </a:solidFill>
                <a:latin typeface="Microsoft Himalaya" panose="01010100010101010101" pitchFamily="2" charset="0"/>
                <a:cs typeface="Microsoft Himalaya" panose="01010100010101010101" pitchFamily="2" charset="0"/>
              </a:rPr>
              <a:t>circle. </a:t>
            </a:r>
          </a:p>
          <a:p>
            <a:pPr>
              <a:lnSpc>
                <a:spcPct val="70000"/>
              </a:lnSpc>
            </a:pPr>
            <a:r>
              <a:rPr kumimoji="1" lang="en-US" altLang="ja-JP" sz="2000" dirty="0" smtClean="0">
                <a:solidFill>
                  <a:schemeClr val="bg1"/>
                </a:solidFill>
                <a:latin typeface="Microsoft Himalaya" panose="01010100010101010101" pitchFamily="2" charset="0"/>
                <a:cs typeface="Microsoft Himalaya" panose="01010100010101010101" pitchFamily="2" charset="0"/>
              </a:rPr>
              <a:t>This time we mu</a:t>
            </a:r>
            <a:r>
              <a:rPr kumimoji="1" lang="en-US" altLang="ja-JP" dirty="0" smtClean="0">
                <a:solidFill>
                  <a:schemeClr val="bg1"/>
                </a:solidFill>
                <a:latin typeface="Microsoft Himalaya" panose="01010100010101010101" pitchFamily="2" charset="0"/>
                <a:cs typeface="Microsoft Himalaya" panose="01010100010101010101" pitchFamily="2" charset="0"/>
              </a:rPr>
              <a:t>ltiplied the sentiments by 0.3</a:t>
            </a:r>
          </a:p>
          <a:p>
            <a:pPr>
              <a:lnSpc>
                <a:spcPct val="70000"/>
              </a:lnSpc>
            </a:pPr>
            <a:r>
              <a:rPr lang="en-US" altLang="ja-JP" dirty="0" smtClean="0">
                <a:solidFill>
                  <a:schemeClr val="bg1"/>
                </a:solidFill>
                <a:latin typeface="Microsoft Himalaya" panose="01010100010101010101" pitchFamily="2" charset="0"/>
                <a:cs typeface="Microsoft Himalaya" panose="01010100010101010101" pitchFamily="2" charset="0"/>
              </a:rPr>
              <a:t>to simulate disaster situation</a:t>
            </a:r>
            <a:endParaRPr kumimoji="1" lang="en-US" altLang="ja-JP" sz="1400" dirty="0" smtClean="0">
              <a:solidFill>
                <a:schemeClr val="bg1"/>
              </a:solidFill>
              <a:latin typeface="Microsoft Himalaya" panose="01010100010101010101" pitchFamily="2" charset="0"/>
              <a:cs typeface="Microsoft Himalaya" panose="01010100010101010101" pitchFamily="2" charset="0"/>
            </a:endParaRPr>
          </a:p>
        </p:txBody>
      </p:sp>
      <p:pic>
        <p:nvPicPr>
          <p:cNvPr id="2" name="図 1"/>
          <p:cNvPicPr>
            <a:picLocks noChangeAspect="1"/>
          </p:cNvPicPr>
          <p:nvPr/>
        </p:nvPicPr>
        <p:blipFill rotWithShape="1">
          <a:blip r:embed="rId2"/>
          <a:srcRect r="26790" b="2099"/>
          <a:stretch/>
        </p:blipFill>
        <p:spPr>
          <a:xfrm>
            <a:off x="16933" y="0"/>
            <a:ext cx="7692549" cy="6858000"/>
          </a:xfrm>
          <a:prstGeom prst="rect">
            <a:avLst/>
          </a:prstGeom>
        </p:spPr>
      </p:pic>
    </p:spTree>
    <p:extLst>
      <p:ext uri="{BB962C8B-B14F-4D97-AF65-F5344CB8AC3E}">
        <p14:creationId xmlns:p14="http://schemas.microsoft.com/office/powerpoint/2010/main" val="1680039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 y="0"/>
            <a:ext cx="12680244" cy="71326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244957" y="444519"/>
            <a:ext cx="9726594" cy="3457870"/>
          </a:xfrm>
          <a:prstGeom prst="rect">
            <a:avLst/>
          </a:prstGeom>
          <a:noFill/>
        </p:spPr>
        <p:txBody>
          <a:bodyPr wrap="square" rtlCol="0">
            <a:spAutoFit/>
          </a:bodyPr>
          <a:lstStyle/>
          <a:p>
            <a:pPr algn="ctr">
              <a:lnSpc>
                <a:spcPct val="80000"/>
              </a:lnSpc>
            </a:pPr>
            <a:r>
              <a:rPr lang="en-US" altLang="ja-JP" sz="5400" dirty="0" smtClean="0">
                <a:solidFill>
                  <a:schemeClr val="bg1"/>
                </a:solidFill>
                <a:latin typeface="Microsoft Himalaya" panose="01010100010101010101" pitchFamily="2" charset="0"/>
                <a:cs typeface="Microsoft Himalaya" panose="01010100010101010101" pitchFamily="2" charset="0"/>
              </a:rPr>
              <a:t>Sunny or cloudy today?</a:t>
            </a:r>
          </a:p>
          <a:p>
            <a:pPr algn="ctr">
              <a:lnSpc>
                <a:spcPct val="80000"/>
              </a:lnSpc>
            </a:pPr>
            <a:r>
              <a:rPr kumimoji="1" lang="en-US" altLang="ja-JP" sz="5400" dirty="0" smtClean="0">
                <a:solidFill>
                  <a:schemeClr val="bg1"/>
                </a:solidFill>
                <a:latin typeface="Microsoft Himalaya" panose="01010100010101010101" pitchFamily="2" charset="0"/>
                <a:cs typeface="Microsoft Himalaya" panose="01010100010101010101" pitchFamily="2" charset="0"/>
              </a:rPr>
              <a:t>Warm and cold</a:t>
            </a:r>
          </a:p>
          <a:p>
            <a:pPr algn="ctr">
              <a:lnSpc>
                <a:spcPct val="80000"/>
              </a:lnSpc>
            </a:pPr>
            <a:r>
              <a:rPr lang="en-US" altLang="ja-JP" sz="5400" dirty="0" smtClean="0">
                <a:solidFill>
                  <a:schemeClr val="bg1"/>
                </a:solidFill>
                <a:latin typeface="Microsoft Himalaya" panose="01010100010101010101" pitchFamily="2" charset="0"/>
                <a:cs typeface="Microsoft Himalaya" panose="01010100010101010101" pitchFamily="2" charset="0"/>
              </a:rPr>
              <a:t>Pleasant and unpleasant</a:t>
            </a:r>
          </a:p>
          <a:p>
            <a:pPr algn="ctr">
              <a:lnSpc>
                <a:spcPct val="80000"/>
              </a:lnSpc>
            </a:pPr>
            <a:r>
              <a:rPr kumimoji="1" lang="en-US" altLang="ja-JP" sz="5400" dirty="0" smtClean="0">
                <a:solidFill>
                  <a:schemeClr val="bg1"/>
                </a:solidFill>
                <a:latin typeface="Microsoft Himalaya" panose="01010100010101010101" pitchFamily="2" charset="0"/>
                <a:cs typeface="Microsoft Himalaya" panose="01010100010101010101" pitchFamily="2" charset="0"/>
              </a:rPr>
              <a:t>We can feel the atmosphere</a:t>
            </a:r>
          </a:p>
          <a:p>
            <a:pPr algn="ctr">
              <a:lnSpc>
                <a:spcPct val="80000"/>
              </a:lnSpc>
            </a:pPr>
            <a:r>
              <a:rPr lang="en-US" altLang="ja-JP" sz="5400" dirty="0">
                <a:solidFill>
                  <a:schemeClr val="bg1"/>
                </a:solidFill>
                <a:latin typeface="Microsoft Himalaya" panose="01010100010101010101" pitchFamily="2" charset="0"/>
                <a:cs typeface="Microsoft Himalaya" panose="01010100010101010101" pitchFamily="2" charset="0"/>
              </a:rPr>
              <a:t>b</a:t>
            </a:r>
            <a:r>
              <a:rPr lang="en-US" altLang="ja-JP" sz="5400" dirty="0" smtClean="0">
                <a:solidFill>
                  <a:schemeClr val="bg1"/>
                </a:solidFill>
                <a:latin typeface="Microsoft Himalaya" panose="01010100010101010101" pitchFamily="2" charset="0"/>
                <a:cs typeface="Microsoft Himalaya" panose="01010100010101010101" pitchFamily="2" charset="0"/>
              </a:rPr>
              <a:t>y seeing the sky</a:t>
            </a:r>
            <a:endParaRPr kumimoji="1" lang="ja-JP" altLang="en-US" sz="54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758710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720597" y="147698"/>
            <a:ext cx="5129939" cy="2554545"/>
          </a:xfrm>
          <a:prstGeom prst="rect">
            <a:avLst/>
          </a:prstGeom>
          <a:noFill/>
        </p:spPr>
        <p:txBody>
          <a:bodyPr wrap="square" rtlCol="0">
            <a:spAutoFit/>
          </a:bodyPr>
          <a:lstStyle/>
          <a:p>
            <a:pPr algn="r">
              <a:lnSpc>
                <a:spcPct val="80000"/>
              </a:lnSpc>
            </a:pPr>
            <a:r>
              <a:rPr lang="en-US" altLang="ja-JP" sz="40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0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0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0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0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3" name="テキスト ボックス 2"/>
          <p:cNvSpPr txBox="1"/>
          <p:nvPr/>
        </p:nvSpPr>
        <p:spPr>
          <a:xfrm>
            <a:off x="5977061" y="260673"/>
            <a:ext cx="5129939" cy="2160591"/>
          </a:xfrm>
          <a:prstGeom prst="rect">
            <a:avLst/>
          </a:prstGeom>
          <a:noFill/>
        </p:spPr>
        <p:txBody>
          <a:bodyPr wrap="square" rtlCol="0">
            <a:spAutoFit/>
          </a:bodyPr>
          <a:lstStyle/>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Worldwide</a:t>
            </a:r>
            <a:r>
              <a:rPr lang="en-US" altLang="ja-JP" sz="2800" dirty="0" smtClean="0">
                <a:solidFill>
                  <a:schemeClr val="bg1"/>
                </a:solidFill>
                <a:latin typeface="Microsoft Himalaya" panose="01010100010101010101" pitchFamily="2" charset="0"/>
                <a:cs typeface="Microsoft Himalaya" panose="01010100010101010101" pitchFamily="2" charset="0"/>
              </a:rPr>
              <a:t> data from </a:t>
            </a:r>
            <a:r>
              <a:rPr lang="en-US" altLang="ja-JP" sz="2800" dirty="0" smtClean="0">
                <a:solidFill>
                  <a:srgbClr val="FF0000"/>
                </a:solidFill>
                <a:latin typeface="Microsoft Himalaya" panose="01010100010101010101" pitchFamily="2" charset="0"/>
                <a:cs typeface="Microsoft Himalaya" panose="01010100010101010101" pitchFamily="2" charset="0"/>
              </a:rPr>
              <a:t>Twitter </a:t>
            </a:r>
            <a:r>
              <a:rPr lang="en-US" altLang="ja-JP" sz="2800" dirty="0" smtClean="0">
                <a:solidFill>
                  <a:srgbClr val="FF0000"/>
                </a:solidFill>
                <a:latin typeface="Microsoft Himalaya" panose="01010100010101010101" pitchFamily="2" charset="0"/>
                <a:cs typeface="Microsoft Himalaya" panose="01010100010101010101" pitchFamily="2" charset="0"/>
              </a:rPr>
              <a:t>with location</a:t>
            </a:r>
            <a:r>
              <a:rPr lang="en-US" altLang="ja-JP" sz="2800" dirty="0" smtClean="0">
                <a:solidFill>
                  <a:schemeClr val="bg1"/>
                </a:solidFill>
                <a:latin typeface="Microsoft Himalaya" panose="01010100010101010101" pitchFamily="2" charset="0"/>
                <a:cs typeface="Microsoft Himalaya" panose="01010100010101010101" pitchFamily="2" charset="0"/>
              </a:rPr>
              <a:t>, </a:t>
            </a:r>
            <a:endParaRPr lang="en-US" altLang="ja-JP" sz="28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Evacuation Area information</a:t>
            </a:r>
            <a:r>
              <a:rPr lang="en-US" altLang="ja-JP" sz="2800" dirty="0" smtClean="0">
                <a:solidFill>
                  <a:schemeClr val="bg1"/>
                </a:solidFill>
                <a:latin typeface="Microsoft Himalaya" panose="01010100010101010101" pitchFamily="2" charset="0"/>
                <a:cs typeface="Microsoft Himalaya" panose="01010100010101010101" pitchFamily="2" charset="0"/>
              </a:rPr>
              <a:t>, </a:t>
            </a:r>
            <a:endParaRPr lang="en-US" altLang="ja-JP" sz="28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here-API,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smtClean="0">
                <a:solidFill>
                  <a:schemeClr val="bg1"/>
                </a:solidFill>
                <a:latin typeface="Microsoft Himalaya" panose="01010100010101010101" pitchFamily="2" charset="0"/>
                <a:cs typeface="Microsoft Himalaya" panose="01010100010101010101" pitchFamily="2" charset="0"/>
              </a:rPr>
              <a:t>Streetview</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a:t>
            </a:r>
            <a:r>
              <a:rPr lang="en-US" altLang="ja-JP" sz="2800" dirty="0">
                <a:solidFill>
                  <a:srgbClr val="FF0000"/>
                </a:solidFill>
                <a:latin typeface="Microsoft Himalaya" panose="01010100010101010101" pitchFamily="2" charset="0"/>
                <a:cs typeface="Microsoft Himalaya" panose="01010100010101010101" pitchFamily="2" charset="0"/>
              </a:rPr>
              <a:t>Taipei </a:t>
            </a:r>
            <a:r>
              <a:rPr lang="en-US" altLang="ja-JP" sz="2800" dirty="0" err="1" smtClean="0">
                <a:solidFill>
                  <a:srgbClr val="FF0000"/>
                </a:solidFill>
                <a:latin typeface="Microsoft Himalaya" panose="01010100010101010101" pitchFamily="2" charset="0"/>
                <a:cs typeface="Microsoft Himalaya" panose="01010100010101010101" pitchFamily="2" charset="0"/>
              </a:rPr>
              <a:t>Airpollution</a:t>
            </a:r>
            <a:r>
              <a:rPr lang="en-US" altLang="ja-JP" sz="2800" dirty="0" smtClean="0">
                <a:solidFill>
                  <a:srgbClr val="FF0000"/>
                </a:solidFill>
                <a:latin typeface="Microsoft Himalaya" panose="01010100010101010101" pitchFamily="2" charset="0"/>
                <a:cs typeface="Microsoft Himalaya" panose="01010100010101010101" pitchFamily="2" charset="0"/>
              </a:rPr>
              <a:t> report</a:t>
            </a:r>
            <a:r>
              <a:rPr lang="en-US" altLang="ja-JP" sz="2800" dirty="0" smtClean="0">
                <a:solidFill>
                  <a:schemeClr val="bg1"/>
                </a:solidFill>
                <a:latin typeface="Microsoft Himalaya" panose="01010100010101010101" pitchFamily="2" charset="0"/>
                <a:cs typeface="Microsoft Himalaya" panose="01010100010101010101" pitchFamily="2" charset="0"/>
              </a:rPr>
              <a:t>.</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kumimoji="1" lang="en-US" altLang="ja-JP" sz="2800" dirty="0" smtClean="0">
                <a:solidFill>
                  <a:schemeClr val="bg1"/>
                </a:solidFill>
                <a:latin typeface="Microsoft Himalaya" panose="01010100010101010101" pitchFamily="2" charset="0"/>
                <a:cs typeface="Microsoft Himalaya" panose="01010100010101010101" pitchFamily="2" charset="0"/>
              </a:rPr>
              <a:t>Sentiments are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calculated</a:t>
            </a:r>
            <a:r>
              <a:rPr lang="en-US" altLang="ja-JP" sz="2800" dirty="0" smtClean="0">
                <a:solidFill>
                  <a:schemeClr val="bg1"/>
                </a:solidFill>
                <a:latin typeface="Microsoft Himalaya" panose="01010100010101010101" pitchFamily="2" charset="0"/>
                <a:cs typeface="Microsoft Himalaya" panose="01010100010101010101" pitchFamily="2" charset="0"/>
              </a:rPr>
              <a:t> by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NLP API </a:t>
            </a:r>
          </a:p>
          <a:p>
            <a:pPr>
              <a:lnSpc>
                <a:spcPct val="80000"/>
              </a:lnSpc>
            </a:pPr>
            <a:r>
              <a:rPr kumimoji="1" lang="en-US" altLang="ja-JP" sz="2800" dirty="0" smtClean="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using the </a:t>
            </a:r>
            <a:r>
              <a:rPr lang="en-US" altLang="ja-JP" sz="2800" dirty="0" smtClean="0">
                <a:solidFill>
                  <a:srgbClr val="FF0000"/>
                </a:solidFill>
                <a:latin typeface="Microsoft Himalaya" panose="01010100010101010101" pitchFamily="2" charset="0"/>
                <a:cs typeface="Microsoft Himalaya" panose="01010100010101010101" pitchFamily="2" charset="0"/>
              </a:rPr>
              <a:t>sound</a:t>
            </a:r>
            <a:r>
              <a:rPr lang="en-US" altLang="ja-JP" sz="2800" dirty="0" smtClean="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7" name="テキスト ボックス 6"/>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smtClean="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including </a:t>
            </a:r>
            <a:r>
              <a:rPr lang="en-US" altLang="ja-JP" sz="2800" dirty="0" smtClean="0">
                <a:solidFill>
                  <a:srgbClr val="FF0000"/>
                </a:solidFill>
                <a:latin typeface="Microsoft Himalaya" panose="01010100010101010101" pitchFamily="2" charset="0"/>
                <a:cs typeface="Microsoft Himalaya" panose="01010100010101010101" pitchFamily="2" charset="0"/>
              </a:rPr>
              <a:t>advertisement</a:t>
            </a:r>
          </a:p>
        </p:txBody>
      </p:sp>
      <p:sp>
        <p:nvSpPr>
          <p:cNvPr id="6" name="正方形/長方形 5"/>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a:t>
            </a:r>
            <a:r>
              <a:rPr lang="en-US" altLang="ja-JP" sz="2800" dirty="0" smtClean="0">
                <a:solidFill>
                  <a:srgbClr val="FF0000"/>
                </a:solidFill>
                <a:latin typeface="Microsoft Himalaya" panose="01010100010101010101" pitchFamily="2" charset="0"/>
                <a:cs typeface="Microsoft Himalaya" panose="01010100010101010101" pitchFamily="2" charset="0"/>
              </a:rPr>
              <a:t>etecting the building</a:t>
            </a:r>
            <a:r>
              <a:rPr lang="en-US" altLang="ja-JP" sz="2800" dirty="0" smtClean="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utilize </a:t>
            </a:r>
            <a:r>
              <a:rPr lang="en-US" altLang="ja-JP" sz="2800" dirty="0" smtClean="0">
                <a:solidFill>
                  <a:srgbClr val="FF0000"/>
                </a:solidFill>
                <a:latin typeface="Microsoft Himalaya" panose="01010100010101010101" pitchFamily="2" charset="0"/>
                <a:cs typeface="Microsoft Himalaya" panose="01010100010101010101" pitchFamily="2" charset="0"/>
              </a:rPr>
              <a:t>Deep Learning </a:t>
            </a:r>
            <a:r>
              <a:rPr lang="en-US" altLang="ja-JP" sz="2800" dirty="0" smtClean="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by </a:t>
            </a:r>
            <a:r>
              <a:rPr lang="en-US" altLang="ja-JP" sz="2800" dirty="0" err="1" smtClean="0">
                <a:solidFill>
                  <a:schemeClr val="bg1"/>
                </a:solidFill>
                <a:latin typeface="Microsoft Himalaya" panose="01010100010101010101" pitchFamily="2" charset="0"/>
                <a:cs typeface="Microsoft Himalaya" panose="01010100010101010101" pitchFamily="2" charset="0"/>
              </a:rPr>
              <a:t>Univ</a:t>
            </a:r>
            <a:r>
              <a:rPr lang="en-US" altLang="ja-JP" sz="2800" dirty="0" smtClean="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0" name="正方形/長方形 9"/>
          <p:cNvSpPr/>
          <p:nvPr/>
        </p:nvSpPr>
        <p:spPr>
          <a:xfrm>
            <a:off x="-317507" y="5358189"/>
            <a:ext cx="6096000" cy="584775"/>
          </a:xfrm>
          <a:prstGeom prst="rect">
            <a:avLst/>
          </a:prstGeom>
        </p:spPr>
        <p:txBody>
          <a:bodyPr>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a:t>
            </a:r>
            <a:r>
              <a:rPr lang="en-US" altLang="ja-JP" sz="4000" dirty="0" smtClean="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difficulty and </a:t>
            </a:r>
          </a:p>
        </p:txBody>
      </p:sp>
      <p:sp>
        <p:nvSpPr>
          <p:cNvPr id="12" name="正方形/長方形 11"/>
          <p:cNvSpPr/>
          <p:nvPr/>
        </p:nvSpPr>
        <p:spPr>
          <a:xfrm>
            <a:off x="4248699" y="2257678"/>
            <a:ext cx="1560042" cy="707886"/>
          </a:xfrm>
          <a:prstGeom prst="rect">
            <a:avLst/>
          </a:prstGeom>
        </p:spPr>
        <p:txBody>
          <a:bodyPr wrap="none">
            <a:spAutoFit/>
          </a:bodyPr>
          <a:lstStyle/>
          <a:p>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sz="1400" dirty="0"/>
          </a:p>
        </p:txBody>
      </p:sp>
      <p:sp>
        <p:nvSpPr>
          <p:cNvPr id="14" name="正方形/長方形 13"/>
          <p:cNvSpPr/>
          <p:nvPr/>
        </p:nvSpPr>
        <p:spPr>
          <a:xfrm>
            <a:off x="3119713" y="4301419"/>
            <a:ext cx="2638864" cy="584775"/>
          </a:xfrm>
          <a:prstGeom prst="rect">
            <a:avLst/>
          </a:prstGeom>
        </p:spPr>
        <p:txBody>
          <a:bodyPr wrap="none">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6" name="正方形/長方形 15"/>
          <p:cNvSpPr/>
          <p:nvPr/>
        </p:nvSpPr>
        <p:spPr>
          <a:xfrm>
            <a:off x="3215893" y="5822763"/>
            <a:ext cx="2542684" cy="584775"/>
          </a:xfrm>
          <a:prstGeom prst="rect">
            <a:avLst/>
          </a:prstGeom>
        </p:spPr>
        <p:txBody>
          <a:bodyPr wrap="none">
            <a:spAutoFit/>
          </a:bodyPr>
          <a:lstStyle/>
          <a:p>
            <a:pPr lvl="0" algn="r">
              <a:lnSpc>
                <a:spcPct val="80000"/>
              </a:lnSpc>
            </a:pPr>
            <a:r>
              <a:rPr lang="en-US" altLang="ja-JP" sz="40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spTree>
    <p:extLst>
      <p:ext uri="{BB962C8B-B14F-4D97-AF65-F5344CB8AC3E}">
        <p14:creationId xmlns:p14="http://schemas.microsoft.com/office/powerpoint/2010/main" val="3293575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sk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1" y="0"/>
            <a:ext cx="12680244" cy="7132638"/>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295291" y="1040137"/>
            <a:ext cx="9726594" cy="2751522"/>
          </a:xfrm>
          <a:prstGeom prst="rect">
            <a:avLst/>
          </a:prstGeom>
          <a:noFill/>
        </p:spPr>
        <p:txBody>
          <a:bodyPr wrap="square" rtlCol="0">
            <a:spAutoFit/>
          </a:bodyPr>
          <a:lstStyle/>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Sky is the big canvas</a:t>
            </a:r>
          </a:p>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w</a:t>
            </a:r>
            <a:r>
              <a:rPr kumimoji="1" lang="en-US" altLang="ja-JP" sz="7200" dirty="0" smtClean="0">
                <a:solidFill>
                  <a:schemeClr val="bg1"/>
                </a:solidFill>
                <a:latin typeface="Microsoft Himalaya" panose="01010100010101010101" pitchFamily="2" charset="0"/>
                <a:cs typeface="Microsoft Himalaya" panose="01010100010101010101" pitchFamily="2" charset="0"/>
              </a:rPr>
              <a:t>hich lead us to the new stage of awareness</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22774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0" y="6857998"/>
            <a:ext cx="12192000" cy="17242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p:cNvGrpSpPr/>
          <p:nvPr/>
        </p:nvGrpSpPr>
        <p:grpSpPr>
          <a:xfrm>
            <a:off x="0" y="1872631"/>
            <a:ext cx="12373789" cy="13539798"/>
            <a:chOff x="0" y="1872631"/>
            <a:chExt cx="12373789" cy="13539798"/>
          </a:xfrm>
        </p:grpSpPr>
        <p:grpSp>
          <p:nvGrpSpPr>
            <p:cNvPr id="2" name="グループ化 1"/>
            <p:cNvGrpSpPr/>
            <p:nvPr/>
          </p:nvGrpSpPr>
          <p:grpSpPr>
            <a:xfrm>
              <a:off x="0" y="1872631"/>
              <a:ext cx="12373789" cy="11734198"/>
              <a:chOff x="0" y="1872631"/>
              <a:chExt cx="12373789" cy="11734198"/>
            </a:xfrm>
          </p:grpSpPr>
          <p:sp>
            <p:nvSpPr>
              <p:cNvPr id="9" name="テキスト ボックス 8"/>
              <p:cNvSpPr txBox="1"/>
              <p:nvPr/>
            </p:nvSpPr>
            <p:spPr>
              <a:xfrm>
                <a:off x="2283314" y="1872631"/>
                <a:ext cx="8102256" cy="2653034"/>
              </a:xfrm>
              <a:prstGeom prst="rect">
                <a:avLst/>
              </a:prstGeom>
              <a:noFill/>
            </p:spPr>
            <p:txBody>
              <a:bodyPr wrap="square" rtlCol="0">
                <a:spAutoFit/>
              </a:bodyPr>
              <a:lstStyle/>
              <a:p>
                <a:pPr algn="ctr">
                  <a:lnSpc>
                    <a:spcPct val="80000"/>
                  </a:lnSpc>
                </a:pPr>
                <a:r>
                  <a:rPr kumimoji="1"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STANDY</a:t>
                </a:r>
              </a:p>
              <a:p>
                <a:pPr algn="ct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Asia Open Data Hackathon 2018</a:t>
                </a:r>
                <a:endParaRPr kumimoji="1"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ctr">
                  <a:lnSpc>
                    <a:spcPct val="80000"/>
                  </a:lnSpc>
                </a:pPr>
                <a:r>
                  <a:rPr lang="en-US" altLang="ja-JP" sz="2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Koichi Okada</a:t>
                </a:r>
              </a:p>
              <a:p>
                <a:pPr algn="ctr">
                  <a:lnSpc>
                    <a:spcPct val="80000"/>
                  </a:lnSpc>
                </a:pPr>
                <a:r>
                  <a:rPr lang="en-US" altLang="ja-JP" sz="28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Rohit</a:t>
                </a:r>
                <a:r>
                  <a:rPr lang="en-US" altLang="ja-JP" sz="2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Kumar Singh </a:t>
                </a:r>
              </a:p>
              <a:p>
                <a:pPr algn="ctr">
                  <a:lnSpc>
                    <a:spcPct val="80000"/>
                  </a:lnSpc>
                </a:pPr>
                <a:r>
                  <a:rPr lang="en-US" altLang="ja-JP" sz="2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Tang Li </a:t>
                </a:r>
                <a:r>
                  <a:rPr lang="en-US" altLang="ja-JP" sz="2800" dirty="0" err="1"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Qun</a:t>
                </a:r>
                <a:endParaRPr lang="en-US" altLang="ja-JP" sz="2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ctr">
                  <a:lnSpc>
                    <a:spcPct val="80000"/>
                  </a:lnSpc>
                </a:pPr>
                <a:r>
                  <a:rPr kumimoji="1" lang="en-US" altLang="ja-JP" sz="2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Satoshi Yanagisawa</a:t>
                </a:r>
                <a:endParaRPr kumimoji="1" lang="ja-JP" altLang="en-US" sz="2800" dirty="0">
                  <a:solidFill>
                    <a:schemeClr val="bg1"/>
                  </a:solidFill>
                  <a:latin typeface="Microsoft Himalaya" panose="01010100010101010101" pitchFamily="2" charset="0"/>
                  <a:cs typeface="Microsoft Himalaya" panose="01010100010101010101" pitchFamily="2" charset="0"/>
                </a:endParaRPr>
              </a:p>
            </p:txBody>
          </p:sp>
          <p:grpSp>
            <p:nvGrpSpPr>
              <p:cNvPr id="3" name="グループ化 2"/>
              <p:cNvGrpSpPr/>
              <p:nvPr/>
            </p:nvGrpSpPr>
            <p:grpSpPr>
              <a:xfrm>
                <a:off x="0" y="6858000"/>
                <a:ext cx="12373789" cy="6748829"/>
                <a:chOff x="-317507" y="109598"/>
                <a:chExt cx="12373789" cy="6748829"/>
              </a:xfrm>
            </p:grpSpPr>
            <p:sp>
              <p:nvSpPr>
                <p:cNvPr id="4" name="正方形/長方形 3"/>
                <p:cNvSpPr/>
                <p:nvPr/>
              </p:nvSpPr>
              <p:spPr>
                <a:xfrm>
                  <a:off x="-317507" y="5281989"/>
                  <a:ext cx="6096000" cy="683264"/>
                </a:xfrm>
                <a:prstGeom prst="rect">
                  <a:avLst/>
                </a:prstGeom>
              </p:spPr>
              <p:txBody>
                <a:bodyPr>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a:t>
                  </a:r>
                  <a:r>
                    <a:rPr lang="en-US" altLang="ja-JP" sz="4800" dirty="0" smtClean="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difficulty and </a:t>
                  </a:r>
                </a:p>
              </p:txBody>
            </p:sp>
            <p:sp>
              <p:nvSpPr>
                <p:cNvPr id="5" name="テキスト ボックス 4"/>
                <p:cNvSpPr txBox="1"/>
                <p:nvPr/>
              </p:nvSpPr>
              <p:spPr>
                <a:xfrm>
                  <a:off x="606297" y="109598"/>
                  <a:ext cx="5129939" cy="3046988"/>
                </a:xfrm>
                <a:prstGeom prst="rect">
                  <a:avLst/>
                </a:prstGeom>
                <a:noFill/>
              </p:spPr>
              <p:txBody>
                <a:bodyPr wrap="square" rtlCol="0">
                  <a:spAutoFit/>
                </a:bodyPr>
                <a:lstStyle/>
                <a:p>
                  <a:pPr algn="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6" name="テキスト ボックス 5"/>
                <p:cNvSpPr txBox="1"/>
                <p:nvPr/>
              </p:nvSpPr>
              <p:spPr>
                <a:xfrm>
                  <a:off x="5960283" y="227117"/>
                  <a:ext cx="5129939" cy="2160591"/>
                </a:xfrm>
                <a:prstGeom prst="rect">
                  <a:avLst/>
                </a:prstGeom>
                <a:noFill/>
              </p:spPr>
              <p:txBody>
                <a:bodyPr wrap="square" rtlCol="0">
                  <a:spAutoFit/>
                </a:bodyPr>
                <a:lstStyle/>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Worldwide</a:t>
                  </a:r>
                  <a:r>
                    <a:rPr lang="en-US" altLang="ja-JP" sz="2800" dirty="0" smtClean="0">
                      <a:solidFill>
                        <a:schemeClr val="bg1"/>
                      </a:solidFill>
                      <a:latin typeface="Microsoft Himalaya" panose="01010100010101010101" pitchFamily="2" charset="0"/>
                      <a:cs typeface="Microsoft Himalaya" panose="01010100010101010101" pitchFamily="2" charset="0"/>
                    </a:rPr>
                    <a:t> data from </a:t>
                  </a: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Twitter with location</a:t>
                  </a:r>
                  <a:r>
                    <a:rPr lang="en-US" altLang="ja-JP" sz="2800" dirty="0" smtClean="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here-API,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smtClean="0">
                      <a:solidFill>
                        <a:schemeClr val="bg1"/>
                      </a:solidFill>
                      <a:latin typeface="Microsoft Himalaya" panose="01010100010101010101" pitchFamily="2" charset="0"/>
                      <a:cs typeface="Microsoft Himalaya" panose="01010100010101010101" pitchFamily="2" charset="0"/>
                    </a:rPr>
                    <a:t>Streetview</a:t>
                  </a:r>
                  <a:r>
                    <a:rPr kumimoji="1" lang="en-US" altLang="ja-JP" sz="2800" dirty="0" smtClean="0">
                      <a:solidFill>
                        <a:schemeClr val="bg1"/>
                      </a:solidFill>
                      <a:latin typeface="Microsoft Himalaya" panose="01010100010101010101" pitchFamily="2" charset="0"/>
                      <a:cs typeface="Microsoft Himalaya" panose="01010100010101010101" pitchFamily="2" charset="0"/>
                    </a:rPr>
                    <a:t>.</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kumimoji="1" lang="en-US" altLang="ja-JP" sz="2800" dirty="0" smtClean="0">
                      <a:solidFill>
                        <a:schemeClr val="bg1"/>
                      </a:solidFill>
                      <a:latin typeface="Microsoft Himalaya" panose="01010100010101010101" pitchFamily="2" charset="0"/>
                      <a:cs typeface="Microsoft Himalaya" panose="01010100010101010101" pitchFamily="2" charset="0"/>
                    </a:rPr>
                    <a:t>And sentiment is calculated</a:t>
                  </a:r>
                  <a:r>
                    <a:rPr lang="en-US" altLang="ja-JP" sz="2800" dirty="0" smtClean="0">
                      <a:solidFill>
                        <a:schemeClr val="bg1"/>
                      </a:solidFill>
                      <a:latin typeface="Microsoft Himalaya" panose="01010100010101010101" pitchFamily="2" charset="0"/>
                      <a:cs typeface="Microsoft Himalaya" panose="01010100010101010101" pitchFamily="2" charset="0"/>
                    </a:rPr>
                    <a:t> by </a:t>
                  </a:r>
                </a:p>
                <a:p>
                  <a:pPr>
                    <a:lnSpc>
                      <a:spcPct val="80000"/>
                    </a:lnSpc>
                  </a:pP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NLP API </a:t>
                  </a:r>
                </a:p>
                <a:p>
                  <a:pPr>
                    <a:lnSpc>
                      <a:spcPct val="80000"/>
                    </a:lnSpc>
                  </a:pPr>
                  <a:r>
                    <a:rPr kumimoji="1" lang="en-US" altLang="ja-JP" sz="2800" dirty="0" smtClean="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7" name="テキスト ボックス 6"/>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using the </a:t>
                  </a:r>
                  <a:r>
                    <a:rPr lang="en-US" altLang="ja-JP" sz="2800" dirty="0" smtClean="0">
                      <a:solidFill>
                        <a:srgbClr val="FF0000"/>
                      </a:solidFill>
                      <a:latin typeface="Microsoft Himalaya" panose="01010100010101010101" pitchFamily="2" charset="0"/>
                      <a:cs typeface="Microsoft Himalaya" panose="01010100010101010101" pitchFamily="2" charset="0"/>
                    </a:rPr>
                    <a:t>sound</a:t>
                  </a:r>
                  <a:r>
                    <a:rPr lang="en-US" altLang="ja-JP" sz="2800" dirty="0" smtClean="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8" name="テキスト ボックス 7"/>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smtClean="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including </a:t>
                  </a:r>
                  <a:r>
                    <a:rPr lang="en-US" altLang="ja-JP" sz="2800" dirty="0" smtClean="0">
                      <a:solidFill>
                        <a:srgbClr val="FF0000"/>
                      </a:solidFill>
                      <a:latin typeface="Microsoft Himalaya" panose="01010100010101010101" pitchFamily="2" charset="0"/>
                      <a:cs typeface="Microsoft Himalaya" panose="01010100010101010101" pitchFamily="2" charset="0"/>
                    </a:rPr>
                    <a:t>advertisement</a:t>
                  </a:r>
                </a:p>
              </p:txBody>
            </p:sp>
            <p:sp>
              <p:nvSpPr>
                <p:cNvPr id="10" name="正方形/長方形 9"/>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a:t>
                  </a:r>
                  <a:r>
                    <a:rPr lang="en-US" altLang="ja-JP" sz="2800" dirty="0" smtClean="0">
                      <a:solidFill>
                        <a:srgbClr val="FF0000"/>
                      </a:solidFill>
                      <a:latin typeface="Microsoft Himalaya" panose="01010100010101010101" pitchFamily="2" charset="0"/>
                      <a:cs typeface="Microsoft Himalaya" panose="01010100010101010101" pitchFamily="2" charset="0"/>
                    </a:rPr>
                    <a:t>etecting the building</a:t>
                  </a:r>
                  <a:r>
                    <a:rPr lang="en-US" altLang="ja-JP" sz="2800" dirty="0" smtClean="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utilize </a:t>
                  </a:r>
                  <a:r>
                    <a:rPr lang="en-US" altLang="ja-JP" sz="2800" dirty="0" smtClean="0">
                      <a:solidFill>
                        <a:srgbClr val="FF0000"/>
                      </a:solidFill>
                      <a:latin typeface="Microsoft Himalaya" panose="01010100010101010101" pitchFamily="2" charset="0"/>
                      <a:cs typeface="Microsoft Himalaya" panose="01010100010101010101" pitchFamily="2" charset="0"/>
                    </a:rPr>
                    <a:t>Deep Learning </a:t>
                  </a:r>
                  <a:r>
                    <a:rPr lang="en-US" altLang="ja-JP" sz="2800" dirty="0" smtClean="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by </a:t>
                  </a:r>
                  <a:r>
                    <a:rPr lang="en-US" altLang="ja-JP" sz="2800" dirty="0" err="1" smtClean="0">
                      <a:solidFill>
                        <a:schemeClr val="bg1"/>
                      </a:solidFill>
                      <a:latin typeface="Microsoft Himalaya" panose="01010100010101010101" pitchFamily="2" charset="0"/>
                      <a:cs typeface="Microsoft Himalaya" panose="01010100010101010101" pitchFamily="2" charset="0"/>
                    </a:rPr>
                    <a:t>Univ</a:t>
                  </a:r>
                  <a:r>
                    <a:rPr lang="en-US" altLang="ja-JP" sz="2800" dirty="0" smtClean="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1" name="正方形/長方形 10"/>
                <p:cNvSpPr/>
                <p:nvPr/>
              </p:nvSpPr>
              <p:spPr>
                <a:xfrm>
                  <a:off x="3886749" y="2162428"/>
                  <a:ext cx="1832553" cy="830997"/>
                </a:xfrm>
                <a:prstGeom prst="rect">
                  <a:avLst/>
                </a:prstGeom>
              </p:spPr>
              <p:txBody>
                <a:bodyPr wrap="none">
                  <a:spAutoFit/>
                </a:bodyPr>
                <a:lstStyle/>
                <a:p>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dirty="0"/>
                </a:p>
              </p:txBody>
            </p:sp>
            <p:sp>
              <p:nvSpPr>
                <p:cNvPr id="12" name="正方形/長方形 11"/>
                <p:cNvSpPr/>
                <p:nvPr/>
              </p:nvSpPr>
              <p:spPr>
                <a:xfrm>
                  <a:off x="2632401" y="4244269"/>
                  <a:ext cx="3126176"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3" name="正方形/長方形 12"/>
                <p:cNvSpPr/>
                <p:nvPr/>
              </p:nvSpPr>
              <p:spPr>
                <a:xfrm>
                  <a:off x="2747817" y="5746563"/>
                  <a:ext cx="3010760"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grpSp>
        </p:grpSp>
        <p:pic>
          <p:nvPicPr>
            <p:cNvPr id="14" name="図 13"/>
            <p:cNvPicPr>
              <a:picLocks noChangeAspect="1"/>
            </p:cNvPicPr>
            <p:nvPr/>
          </p:nvPicPr>
          <p:blipFill rotWithShape="1">
            <a:blip r:embed="rId2" cstate="print">
              <a:extLst>
                <a:ext uri="{28A0092B-C50C-407E-A947-70E740481C1C}">
                  <a14:useLocalDpi xmlns:a14="http://schemas.microsoft.com/office/drawing/2010/main" val="0"/>
                </a:ext>
              </a:extLst>
            </a:blip>
            <a:srcRect t="35855"/>
            <a:stretch/>
          </p:blipFill>
          <p:spPr>
            <a:xfrm>
              <a:off x="6086375" y="14624563"/>
              <a:ext cx="687422" cy="787866"/>
            </a:xfrm>
            <a:prstGeom prst="rect">
              <a:avLst/>
            </a:prstGeom>
          </p:spPr>
        </p:pic>
      </p:grpSp>
    </p:spTree>
    <p:extLst>
      <p:ext uri="{BB962C8B-B14F-4D97-AF65-F5344CB8AC3E}">
        <p14:creationId xmlns:p14="http://schemas.microsoft.com/office/powerpoint/2010/main" val="23261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20000"/>
                                        <p:tgtEl>
                                          <p:spTgt spid="16"/>
                                        </p:tgtEl>
                                        <p:attrNameLst>
                                          <p:attrName>ppt_x</p:attrName>
                                        </p:attrNameLst>
                                      </p:cBhvr>
                                      <p:tavLst>
                                        <p:tav tm="0">
                                          <p:val>
                                            <p:strVal val="ppt_x"/>
                                          </p:val>
                                        </p:tav>
                                        <p:tav tm="100000">
                                          <p:val>
                                            <p:strVal val="ppt_x"/>
                                          </p:val>
                                        </p:tav>
                                      </p:tavLst>
                                    </p:anim>
                                    <p:anim calcmode="lin" valueType="num">
                                      <p:cBhvr additive="base">
                                        <p:cTn id="7" dur="20000"/>
                                        <p:tgtEl>
                                          <p:spTgt spid="16"/>
                                        </p:tgtEl>
                                        <p:attrNameLst>
                                          <p:attrName>ppt_y</p:attrName>
                                        </p:attrNameLst>
                                      </p:cBhvr>
                                      <p:tavLst>
                                        <p:tav tm="0">
                                          <p:val>
                                            <p:strVal val="ppt_y"/>
                                          </p:val>
                                        </p:tav>
                                        <p:tav tm="100000">
                                          <p:val>
                                            <p:strVal val="0-ppt_h/2"/>
                                          </p:val>
                                        </p:tav>
                                      </p:tavLst>
                                    </p:anim>
                                    <p:set>
                                      <p:cBhvr>
                                        <p:cTn id="8" dur="1" fill="hold">
                                          <p:stCondLst>
                                            <p:cond delay="19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p:cNvGrpSpPr/>
          <p:nvPr/>
        </p:nvGrpSpPr>
        <p:grpSpPr>
          <a:xfrm>
            <a:off x="-317507" y="109598"/>
            <a:ext cx="12373789" cy="6748829"/>
            <a:chOff x="-317507" y="109598"/>
            <a:chExt cx="12373789" cy="6748829"/>
          </a:xfrm>
        </p:grpSpPr>
        <p:sp>
          <p:nvSpPr>
            <p:cNvPr id="10" name="正方形/長方形 9"/>
            <p:cNvSpPr/>
            <p:nvPr/>
          </p:nvSpPr>
          <p:spPr>
            <a:xfrm>
              <a:off x="-317507" y="5281989"/>
              <a:ext cx="6096000" cy="683264"/>
            </a:xfrm>
            <a:prstGeom prst="rect">
              <a:avLst/>
            </a:prstGeom>
          </p:spPr>
          <p:txBody>
            <a:bodyPr>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Technical </a:t>
              </a:r>
              <a:r>
                <a:rPr lang="en-US" altLang="ja-JP" sz="4800" dirty="0" smtClean="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difficulty and </a:t>
              </a:r>
            </a:p>
          </p:txBody>
        </p:sp>
        <p:sp>
          <p:nvSpPr>
            <p:cNvPr id="9" name="テキスト ボックス 8"/>
            <p:cNvSpPr txBox="1"/>
            <p:nvPr/>
          </p:nvSpPr>
          <p:spPr>
            <a:xfrm>
              <a:off x="606297" y="109598"/>
              <a:ext cx="5129939" cy="3046988"/>
            </a:xfrm>
            <a:prstGeom prst="rect">
              <a:avLst/>
            </a:prstGeom>
            <a:noFill/>
          </p:spPr>
          <p:txBody>
            <a:bodyPr wrap="square" rtlCol="0">
              <a:spAutoFit/>
            </a:bodyPr>
            <a:lstStyle/>
            <a:p>
              <a:pPr algn="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International Open Data</a:t>
              </a:r>
            </a:p>
            <a:p>
              <a:pPr algn="r">
                <a:lnSpc>
                  <a:spcPct val="80000"/>
                </a:lnSpc>
              </a:pP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r>
                <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 </a:t>
              </a:r>
            </a:p>
            <a:p>
              <a:pPr algn="r">
                <a:lnSpc>
                  <a:spcPct val="80000"/>
                </a:lnSpc>
              </a:pPr>
              <a:endParaRPr lang="en-US" altLang="ja-JP" sz="4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a:p>
              <a:pPr algn="r">
                <a:lnSpc>
                  <a:spcPct val="80000"/>
                </a:lnSpc>
              </a:pPr>
              <a:endParaRPr lang="en-US" altLang="ja-JP" sz="4800" dirty="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endParaRPr>
            </a:p>
          </p:txBody>
        </p:sp>
        <p:sp>
          <p:nvSpPr>
            <p:cNvPr id="3" name="テキスト ボックス 2"/>
            <p:cNvSpPr txBox="1"/>
            <p:nvPr/>
          </p:nvSpPr>
          <p:spPr>
            <a:xfrm>
              <a:off x="5960283" y="227117"/>
              <a:ext cx="5129939" cy="2160591"/>
            </a:xfrm>
            <a:prstGeom prst="rect">
              <a:avLst/>
            </a:prstGeom>
            <a:noFill/>
          </p:spPr>
          <p:txBody>
            <a:bodyPr wrap="square" rtlCol="0">
              <a:spAutoFit/>
            </a:bodyPr>
            <a:lstStyle/>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Worldwide</a:t>
              </a:r>
              <a:r>
                <a:rPr lang="en-US" altLang="ja-JP" sz="2800" dirty="0" smtClean="0">
                  <a:solidFill>
                    <a:schemeClr val="bg1"/>
                  </a:solidFill>
                  <a:latin typeface="Microsoft Himalaya" panose="01010100010101010101" pitchFamily="2" charset="0"/>
                  <a:cs typeface="Microsoft Himalaya" panose="01010100010101010101" pitchFamily="2" charset="0"/>
                </a:rPr>
                <a:t> data from </a:t>
              </a: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Twitter with location</a:t>
              </a:r>
              <a:r>
                <a:rPr lang="en-US" altLang="ja-JP" sz="2800" dirty="0" smtClean="0">
                  <a:solidFill>
                    <a:schemeClr val="bg1"/>
                  </a:solidFill>
                  <a:latin typeface="Microsoft Himalaya" panose="01010100010101010101" pitchFamily="2" charset="0"/>
                  <a:cs typeface="Microsoft Himalaya" panose="01010100010101010101" pitchFamily="2" charset="0"/>
                </a:rPr>
                <a:t>,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here-API, </a:t>
              </a: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a:t>
              </a:r>
              <a:r>
                <a:rPr kumimoji="1" lang="en-US" altLang="ja-JP" sz="2800" dirty="0" err="1" smtClean="0">
                  <a:solidFill>
                    <a:schemeClr val="bg1"/>
                  </a:solidFill>
                  <a:latin typeface="Microsoft Himalaya" panose="01010100010101010101" pitchFamily="2" charset="0"/>
                  <a:cs typeface="Microsoft Himalaya" panose="01010100010101010101" pitchFamily="2" charset="0"/>
                </a:rPr>
                <a:t>Streetview</a:t>
              </a:r>
              <a:r>
                <a:rPr kumimoji="1" lang="en-US" altLang="ja-JP" sz="2800" dirty="0" smtClean="0">
                  <a:solidFill>
                    <a:schemeClr val="bg1"/>
                  </a:solidFill>
                  <a:latin typeface="Microsoft Himalaya" panose="01010100010101010101" pitchFamily="2" charset="0"/>
                  <a:cs typeface="Microsoft Himalaya" panose="01010100010101010101" pitchFamily="2" charset="0"/>
                </a:rPr>
                <a:t>.</a:t>
              </a:r>
              <a:endParaRPr lang="en-US" altLang="ja-JP"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kumimoji="1" lang="en-US" altLang="ja-JP" sz="2800" dirty="0" smtClean="0">
                  <a:solidFill>
                    <a:schemeClr val="bg1"/>
                  </a:solidFill>
                  <a:latin typeface="Microsoft Himalaya" panose="01010100010101010101" pitchFamily="2" charset="0"/>
                  <a:cs typeface="Microsoft Himalaya" panose="01010100010101010101" pitchFamily="2" charset="0"/>
                </a:rPr>
                <a:t>And sentiment is calculated</a:t>
              </a:r>
              <a:r>
                <a:rPr lang="en-US" altLang="ja-JP" sz="2800" dirty="0" smtClean="0">
                  <a:solidFill>
                    <a:schemeClr val="bg1"/>
                  </a:solidFill>
                  <a:latin typeface="Microsoft Himalaya" panose="01010100010101010101" pitchFamily="2" charset="0"/>
                  <a:cs typeface="Microsoft Himalaya" panose="01010100010101010101" pitchFamily="2" charset="0"/>
                </a:rPr>
                <a:t> by </a:t>
              </a:r>
            </a:p>
            <a:p>
              <a:pPr>
                <a:lnSpc>
                  <a:spcPct val="80000"/>
                </a:lnSpc>
              </a:pPr>
              <a:r>
                <a:rPr kumimoji="1" lang="en-US" altLang="ja-JP" sz="2800" dirty="0" smtClean="0">
                  <a:solidFill>
                    <a:schemeClr val="bg1"/>
                  </a:solidFill>
                  <a:latin typeface="Microsoft Himalaya" panose="01010100010101010101" pitchFamily="2" charset="0"/>
                  <a:cs typeface="Microsoft Himalaya" panose="01010100010101010101" pitchFamily="2" charset="0"/>
                </a:rPr>
                <a:t>Google NLP API </a:t>
              </a:r>
            </a:p>
            <a:p>
              <a:pPr>
                <a:lnSpc>
                  <a:spcPct val="80000"/>
                </a:lnSpc>
              </a:pPr>
              <a:r>
                <a:rPr kumimoji="1" lang="en-US" altLang="ja-JP" sz="2800" dirty="0" smtClean="0">
                  <a:solidFill>
                    <a:srgbClr val="FF0000"/>
                  </a:solidFill>
                  <a:latin typeface="Microsoft Himalaya" panose="01010100010101010101" pitchFamily="2" charset="0"/>
                  <a:cs typeface="Microsoft Himalaya" panose="01010100010101010101" pitchFamily="2" charset="0"/>
                </a:rPr>
                <a:t>in many languages. </a:t>
              </a:r>
              <a:endParaRPr kumimoji="1" lang="ja-JP" altLang="en-US" sz="2800" dirty="0">
                <a:solidFill>
                  <a:srgbClr val="FF0000"/>
                </a:solidFill>
                <a:latin typeface="Microsoft Himalaya" panose="01010100010101010101" pitchFamily="2" charset="0"/>
                <a:cs typeface="Microsoft Himalaya" panose="01010100010101010101" pitchFamily="2" charset="0"/>
              </a:endParaRPr>
            </a:p>
          </p:txBody>
        </p:sp>
        <p:sp>
          <p:nvSpPr>
            <p:cNvPr id="4" name="テキスト ボックス 3"/>
            <p:cNvSpPr txBox="1"/>
            <p:nvPr/>
          </p:nvSpPr>
          <p:spPr>
            <a:xfrm>
              <a:off x="5960282" y="2462548"/>
              <a:ext cx="5129939" cy="181588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Quite new visualization ways for data</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feel the body experience in subconscious;</a:t>
              </a:r>
              <a:endParaRPr lang="ja-JP" altLang="en-US" sz="2800" dirty="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rgbClr val="FF0000"/>
                  </a:solidFill>
                  <a:latin typeface="Microsoft Himalaya" panose="01010100010101010101" pitchFamily="2" charset="0"/>
                  <a:cs typeface="Microsoft Himalaya" panose="01010100010101010101" pitchFamily="2" charset="0"/>
                </a:rPr>
                <a:t>Mapping the information on sky</a:t>
              </a:r>
              <a:endParaRPr lang="en-US" altLang="ja-JP" sz="2800" dirty="0" smtClean="0">
                <a:solidFill>
                  <a:schemeClr val="bg1"/>
                </a:solidFill>
                <a:latin typeface="Microsoft Himalaya" panose="01010100010101010101" pitchFamily="2" charset="0"/>
                <a:cs typeface="Microsoft Himalaya" panose="01010100010101010101" pitchFamily="2" charset="0"/>
              </a:endParaRP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using the </a:t>
              </a:r>
              <a:r>
                <a:rPr lang="en-US" altLang="ja-JP" sz="2800" dirty="0" smtClean="0">
                  <a:solidFill>
                    <a:srgbClr val="FF0000"/>
                  </a:solidFill>
                  <a:latin typeface="Microsoft Himalaya" panose="01010100010101010101" pitchFamily="2" charset="0"/>
                  <a:cs typeface="Microsoft Himalaya" panose="01010100010101010101" pitchFamily="2" charset="0"/>
                </a:rPr>
                <a:t>sound</a:t>
              </a:r>
              <a:r>
                <a:rPr lang="en-US" altLang="ja-JP" sz="2800" dirty="0" smtClean="0">
                  <a:solidFill>
                    <a:schemeClr val="bg1"/>
                  </a:solidFill>
                  <a:latin typeface="Microsoft Himalaya" panose="01010100010101010101" pitchFamily="2" charset="0"/>
                  <a:cs typeface="Microsoft Himalaya" panose="01010100010101010101" pitchFamily="2" charset="0"/>
                </a:rPr>
                <a:t> source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to notice the direction to the user.</a:t>
              </a:r>
            </a:p>
          </p:txBody>
        </p:sp>
        <p:sp>
          <p:nvSpPr>
            <p:cNvPr id="7" name="テキスト ボックス 6"/>
            <p:cNvSpPr txBox="1"/>
            <p:nvPr/>
          </p:nvSpPr>
          <p:spPr>
            <a:xfrm>
              <a:off x="5951815" y="4372592"/>
              <a:ext cx="5129939" cy="781752"/>
            </a:xfrm>
            <a:prstGeom prst="rect">
              <a:avLst/>
            </a:prstGeom>
            <a:noFill/>
          </p:spPr>
          <p:txBody>
            <a:bodyPr wrap="square" rtlCol="0">
              <a:spAutoFit/>
            </a:bodyPr>
            <a:lstStyle/>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Using the sky as a screen become a </a:t>
              </a:r>
              <a:r>
                <a:rPr lang="en-US" altLang="ja-JP" sz="2800" dirty="0" smtClean="0">
                  <a:solidFill>
                    <a:srgbClr val="FF0000"/>
                  </a:solidFill>
                  <a:latin typeface="Microsoft Himalaya" panose="01010100010101010101" pitchFamily="2" charset="0"/>
                  <a:cs typeface="Microsoft Himalaya" panose="01010100010101010101" pitchFamily="2" charset="0"/>
                </a:rPr>
                <a:t>media platform</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including </a:t>
              </a:r>
              <a:r>
                <a:rPr lang="en-US" altLang="ja-JP" sz="2800" dirty="0" smtClean="0">
                  <a:solidFill>
                    <a:srgbClr val="FF0000"/>
                  </a:solidFill>
                  <a:latin typeface="Microsoft Himalaya" panose="01010100010101010101" pitchFamily="2" charset="0"/>
                  <a:cs typeface="Microsoft Himalaya" panose="01010100010101010101" pitchFamily="2" charset="0"/>
                </a:rPr>
                <a:t>advertisement</a:t>
              </a:r>
            </a:p>
          </p:txBody>
        </p:sp>
        <p:sp>
          <p:nvSpPr>
            <p:cNvPr id="6" name="正方形/長方形 5"/>
            <p:cNvSpPr/>
            <p:nvPr/>
          </p:nvSpPr>
          <p:spPr>
            <a:xfrm>
              <a:off x="5960282" y="5387255"/>
              <a:ext cx="6096000" cy="1471172"/>
            </a:xfrm>
            <a:prstGeom prst="rect">
              <a:avLst/>
            </a:prstGeom>
          </p:spPr>
          <p:txBody>
            <a:bodyPr>
              <a:spAutoFit/>
            </a:bodyPr>
            <a:lstStyle/>
            <a:p>
              <a:pPr>
                <a:lnSpc>
                  <a:spcPct val="80000"/>
                </a:lnSpc>
              </a:pPr>
              <a:r>
                <a:rPr lang="en-US" altLang="ja-JP" sz="2800" dirty="0">
                  <a:solidFill>
                    <a:srgbClr val="FF0000"/>
                  </a:solidFill>
                  <a:latin typeface="Microsoft Himalaya" panose="01010100010101010101" pitchFamily="2" charset="0"/>
                  <a:cs typeface="Microsoft Himalaya" panose="01010100010101010101" pitchFamily="2" charset="0"/>
                </a:rPr>
                <a:t>D</a:t>
              </a:r>
              <a:r>
                <a:rPr lang="en-US" altLang="ja-JP" sz="2800" dirty="0" smtClean="0">
                  <a:solidFill>
                    <a:srgbClr val="FF0000"/>
                  </a:solidFill>
                  <a:latin typeface="Microsoft Himalaya" panose="01010100010101010101" pitchFamily="2" charset="0"/>
                  <a:cs typeface="Microsoft Himalaya" panose="01010100010101010101" pitchFamily="2" charset="0"/>
                </a:rPr>
                <a:t>etecting the building</a:t>
              </a:r>
              <a:r>
                <a:rPr lang="en-US" altLang="ja-JP" sz="2800" dirty="0" smtClean="0">
                  <a:solidFill>
                    <a:schemeClr val="bg1"/>
                  </a:solidFill>
                  <a:latin typeface="Microsoft Himalaya" panose="01010100010101010101" pitchFamily="2" charset="0"/>
                  <a:cs typeface="Microsoft Himalaya" panose="01010100010101010101" pitchFamily="2" charset="0"/>
                </a:rPr>
                <a:t> in front of the mapped data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utilize </a:t>
              </a:r>
              <a:r>
                <a:rPr lang="en-US" altLang="ja-JP" sz="2800" dirty="0" smtClean="0">
                  <a:solidFill>
                    <a:srgbClr val="FF0000"/>
                  </a:solidFill>
                  <a:latin typeface="Microsoft Himalaya" panose="01010100010101010101" pitchFamily="2" charset="0"/>
                  <a:cs typeface="Microsoft Himalaya" panose="01010100010101010101" pitchFamily="2" charset="0"/>
                </a:rPr>
                <a:t>Deep Learning </a:t>
              </a:r>
              <a:r>
                <a:rPr lang="en-US" altLang="ja-JP" sz="2800" dirty="0" smtClean="0">
                  <a:solidFill>
                    <a:schemeClr val="bg1"/>
                  </a:solidFill>
                  <a:latin typeface="Microsoft Himalaya" panose="01010100010101010101" pitchFamily="2" charset="0"/>
                  <a:cs typeface="Microsoft Himalaya" panose="01010100010101010101" pitchFamily="2" charset="0"/>
                </a:rPr>
                <a:t>model provided </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by </a:t>
              </a:r>
              <a:r>
                <a:rPr lang="en-US" altLang="ja-JP" sz="2800" dirty="0" err="1" smtClean="0">
                  <a:solidFill>
                    <a:schemeClr val="bg1"/>
                  </a:solidFill>
                  <a:latin typeface="Microsoft Himalaya" panose="01010100010101010101" pitchFamily="2" charset="0"/>
                  <a:cs typeface="Microsoft Himalaya" panose="01010100010101010101" pitchFamily="2" charset="0"/>
                </a:rPr>
                <a:t>Univ</a:t>
              </a:r>
              <a:r>
                <a:rPr lang="en-US" altLang="ja-JP" sz="2800" dirty="0" smtClean="0">
                  <a:solidFill>
                    <a:schemeClr val="bg1"/>
                  </a:solidFill>
                  <a:latin typeface="Microsoft Himalaya" panose="01010100010101010101" pitchFamily="2" charset="0"/>
                  <a:cs typeface="Microsoft Himalaya" panose="01010100010101010101" pitchFamily="2" charset="0"/>
                </a:rPr>
                <a:t>  of Cambridge</a:t>
              </a:r>
            </a:p>
            <a:p>
              <a:pPr>
                <a:lnSpc>
                  <a:spcPct val="80000"/>
                </a:lnSpc>
              </a:pPr>
              <a:r>
                <a:rPr lang="en-US" altLang="ja-JP" sz="2800" dirty="0" smtClean="0">
                  <a:solidFill>
                    <a:schemeClr val="bg1"/>
                  </a:solidFill>
                  <a:latin typeface="Microsoft Himalaya" panose="01010100010101010101" pitchFamily="2" charset="0"/>
                  <a:cs typeface="Microsoft Himalaya" panose="01010100010101010101" pitchFamily="2" charset="0"/>
                </a:rPr>
                <a:t>And utilize it by our own method “Double Sphere Mapping”</a:t>
              </a:r>
            </a:p>
          </p:txBody>
        </p:sp>
        <p:sp>
          <p:nvSpPr>
            <p:cNvPr id="12" name="正方形/長方形 11"/>
            <p:cNvSpPr/>
            <p:nvPr/>
          </p:nvSpPr>
          <p:spPr>
            <a:xfrm>
              <a:off x="3886749" y="2162428"/>
              <a:ext cx="1832553" cy="830997"/>
            </a:xfrm>
            <a:prstGeom prst="rect">
              <a:avLst/>
            </a:prstGeom>
          </p:spPr>
          <p:txBody>
            <a:bodyPr wrap="none">
              <a:spAutoFit/>
            </a:bodyPr>
            <a:lstStyle/>
            <a:p>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Creativity</a:t>
              </a:r>
              <a:endParaRPr lang="ja-JP" altLang="en-US" dirty="0"/>
            </a:p>
          </p:txBody>
        </p:sp>
        <p:sp>
          <p:nvSpPr>
            <p:cNvPr id="14" name="正方形/長方形 13"/>
            <p:cNvSpPr/>
            <p:nvPr/>
          </p:nvSpPr>
          <p:spPr>
            <a:xfrm>
              <a:off x="2632401" y="4244269"/>
              <a:ext cx="3126176"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Business viability</a:t>
              </a:r>
            </a:p>
          </p:txBody>
        </p:sp>
        <p:sp>
          <p:nvSpPr>
            <p:cNvPr id="16" name="正方形/長方形 15"/>
            <p:cNvSpPr/>
            <p:nvPr/>
          </p:nvSpPr>
          <p:spPr>
            <a:xfrm>
              <a:off x="2747817" y="5746563"/>
              <a:ext cx="3010760" cy="683264"/>
            </a:xfrm>
            <a:prstGeom prst="rect">
              <a:avLst/>
            </a:prstGeom>
          </p:spPr>
          <p:txBody>
            <a:bodyPr wrap="none">
              <a:spAutoFit/>
            </a:bodyPr>
            <a:lstStyle/>
            <a:p>
              <a:pPr lvl="0" algn="r">
                <a:lnSpc>
                  <a:spcPct val="80000"/>
                </a:lnSpc>
              </a:pPr>
              <a:r>
                <a:rPr lang="en-US" altLang="ja-JP" sz="4800" dirty="0">
                  <a:solidFill>
                    <a:prstClr val="white"/>
                  </a:solidFill>
                  <a:latin typeface="Microsoft Himalaya" panose="01010100010101010101" pitchFamily="2" charset="0"/>
                  <a:ea typeface="Microsoft Himalaya" panose="01010100010101010101" pitchFamily="2" charset="0"/>
                  <a:cs typeface="Microsoft Himalaya" panose="01010100010101010101" pitchFamily="2" charset="0"/>
                </a:rPr>
                <a:t>application value</a:t>
              </a:r>
            </a:p>
          </p:txBody>
        </p:sp>
      </p:grpSp>
    </p:spTree>
    <p:extLst>
      <p:ext uri="{BB962C8B-B14F-4D97-AF65-F5344CB8AC3E}">
        <p14:creationId xmlns:p14="http://schemas.microsoft.com/office/powerpoint/2010/main" val="2119705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0" fill="hold"/>
                                        <p:tgtEl>
                                          <p:spTgt spid="5"/>
                                        </p:tgtEl>
                                        <p:attrNameLst>
                                          <p:attrName>ppt_x</p:attrName>
                                        </p:attrNameLst>
                                      </p:cBhvr>
                                      <p:tavLst>
                                        <p:tav tm="0">
                                          <p:val>
                                            <p:strVal val="#ppt_x"/>
                                          </p:val>
                                        </p:tav>
                                        <p:tav tm="100000">
                                          <p:val>
                                            <p:strVal val="#ppt_x"/>
                                          </p:val>
                                        </p:tav>
                                      </p:tavLst>
                                    </p:anim>
                                    <p:anim calcmode="lin" valueType="num">
                                      <p:cBhvr additive="base">
                                        <p:cTn id="8" dur="20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203012" y="763300"/>
            <a:ext cx="9726594" cy="5410712"/>
          </a:xfrm>
          <a:prstGeom prst="rect">
            <a:avLst/>
          </a:prstGeom>
          <a:noFill/>
        </p:spPr>
        <p:txBody>
          <a:bodyPr wrap="square" rtlCol="0">
            <a:spAutoFit/>
          </a:bodyPr>
          <a:lstStyle/>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If we can see an abstract information on the sky,</a:t>
            </a:r>
          </a:p>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We can obtain an ability </a:t>
            </a:r>
          </a:p>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of feeling </a:t>
            </a:r>
            <a:r>
              <a:rPr lang="en-US" altLang="ja-JP" sz="7200" dirty="0" smtClean="0">
                <a:solidFill>
                  <a:schemeClr val="bg1"/>
                </a:solidFill>
                <a:latin typeface="Microsoft Himalaya" panose="01010100010101010101" pitchFamily="2" charset="0"/>
                <a:cs typeface="Microsoft Himalaya" panose="01010100010101010101" pitchFamily="2" charset="0"/>
              </a:rPr>
              <a:t>the atmosphere </a:t>
            </a:r>
          </a:p>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which we cannot see </a:t>
            </a:r>
          </a:p>
          <a:p>
            <a:pPr algn="ctr">
              <a:lnSpc>
                <a:spcPct val="80000"/>
              </a:lnSpc>
            </a:pPr>
            <a:r>
              <a:rPr lang="en-US" altLang="ja-JP" sz="7200" dirty="0" smtClean="0">
                <a:solidFill>
                  <a:schemeClr val="bg1"/>
                </a:solidFill>
                <a:latin typeface="Microsoft Himalaya" panose="01010100010101010101" pitchFamily="2" charset="0"/>
                <a:cs typeface="Microsoft Himalaya" panose="01010100010101010101" pitchFamily="2" charset="0"/>
              </a:rPr>
              <a:t>in real world</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7216307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ontattafiles.s3.us-west-1.amazonaws.com/tnt37374/Xcc2wLXZKWU7Oqk/Pasted%20Image%3A%20Jul%2016%2C%202018%20-%207%3A02%3A46am"/>
          <p:cNvPicPr>
            <a:picLocks noChangeAspect="1" noChangeArrowheads="1"/>
          </p:cNvPicPr>
          <p:nvPr/>
        </p:nvPicPr>
        <p:blipFill rotWithShape="1">
          <a:blip r:embed="rId2">
            <a:extLst>
              <a:ext uri="{28A0092B-C50C-407E-A947-70E740481C1C}">
                <a14:useLocalDpi xmlns:a14="http://schemas.microsoft.com/office/drawing/2010/main" val="0"/>
              </a:ext>
            </a:extLst>
          </a:blip>
          <a:srcRect t="16041"/>
          <a:stretch/>
        </p:blipFill>
        <p:spPr bwMode="auto">
          <a:xfrm>
            <a:off x="0" y="-36095"/>
            <a:ext cx="12234673" cy="68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110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1199625" y="1283939"/>
            <a:ext cx="10293292" cy="4573560"/>
          </a:xfrm>
          <a:prstGeom prst="rect">
            <a:avLst/>
          </a:prstGeom>
          <a:noFill/>
        </p:spPr>
        <p:txBody>
          <a:bodyPr wrap="square" rtlCol="0">
            <a:spAutoFit/>
          </a:bodyPr>
          <a:lstStyle/>
          <a:p>
            <a:pPr algn="ctr">
              <a:lnSpc>
                <a:spcPct val="80000"/>
              </a:lnSpc>
            </a:pPr>
            <a:r>
              <a:rPr kumimoji="1" lang="en-US" altLang="ja-JP" sz="13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Sentiments</a:t>
            </a:r>
          </a:p>
          <a:p>
            <a:pPr algn="ctr">
              <a:lnSpc>
                <a:spcPct val="80000"/>
              </a:lnSpc>
            </a:pPr>
            <a:r>
              <a:rPr lang="en-US" altLang="ja-JP" sz="8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in</a:t>
            </a:r>
          </a:p>
          <a:p>
            <a:pPr algn="ctr">
              <a:lnSpc>
                <a:spcPct val="80000"/>
              </a:lnSpc>
            </a:pPr>
            <a:r>
              <a:rPr kumimoji="1" lang="en-US" altLang="ja-JP" sz="13800" dirty="0" smtClean="0">
                <a:solidFill>
                  <a:schemeClr val="bg1"/>
                </a:solidFill>
                <a:latin typeface="Microsoft Himalaya" panose="01010100010101010101" pitchFamily="2" charset="0"/>
                <a:ea typeface="Microsoft Himalaya" panose="01010100010101010101" pitchFamily="2" charset="0"/>
                <a:cs typeface="Microsoft Himalaya" panose="01010100010101010101" pitchFamily="2" charset="0"/>
              </a:rPr>
              <a:t>Augmented Reality </a:t>
            </a:r>
            <a:endParaRPr kumimoji="1" lang="ja-JP" altLang="en-US" sz="138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566930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331860" y="2315785"/>
            <a:ext cx="5555286" cy="1920526"/>
          </a:xfrm>
          <a:prstGeom prst="rect">
            <a:avLst/>
          </a:prstGeom>
          <a:noFill/>
        </p:spPr>
        <p:txBody>
          <a:bodyPr wrap="square" rtlCol="0">
            <a:spAutoFit/>
          </a:bodyPr>
          <a:lstStyle/>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When we came to </a:t>
            </a:r>
          </a:p>
          <a:p>
            <a:pPr algn="ctr">
              <a:lnSpc>
                <a:spcPct val="80000"/>
              </a:lnSpc>
            </a:pPr>
            <a:r>
              <a:rPr kumimoji="1" lang="en-US" altLang="ja-JP" sz="7200" dirty="0" smtClean="0">
                <a:solidFill>
                  <a:schemeClr val="bg1"/>
                </a:solidFill>
                <a:latin typeface="Microsoft Himalaya" panose="01010100010101010101" pitchFamily="2" charset="0"/>
                <a:cs typeface="Microsoft Himalaya" panose="01010100010101010101" pitchFamily="2" charset="0"/>
              </a:rPr>
              <a:t>an </a:t>
            </a:r>
            <a:r>
              <a:rPr kumimoji="1" lang="en-US" altLang="ja-JP" sz="7200" dirty="0" smtClean="0">
                <a:solidFill>
                  <a:schemeClr val="bg1"/>
                </a:solidFill>
                <a:latin typeface="Microsoft Himalaya" panose="01010100010101010101" pitchFamily="2" charset="0"/>
                <a:cs typeface="Microsoft Himalaya" panose="01010100010101010101" pitchFamily="2" charset="0"/>
              </a:rPr>
              <a:t>unfamiliar place</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180663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12985" t="15364" r="14274" b="22473"/>
          <a:stretch/>
        </p:blipFill>
        <p:spPr>
          <a:xfrm>
            <a:off x="12032" y="-24063"/>
            <a:ext cx="12163926" cy="6930189"/>
          </a:xfrm>
          <a:prstGeom prst="rect">
            <a:avLst/>
          </a:prstGeom>
        </p:spPr>
      </p:pic>
    </p:spTree>
    <p:extLst>
      <p:ext uri="{BB962C8B-B14F-4D97-AF65-F5344CB8AC3E}">
        <p14:creationId xmlns:p14="http://schemas.microsoft.com/office/powerpoint/2010/main" val="1542212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テキスト ボックス 8"/>
          <p:cNvSpPr txBox="1"/>
          <p:nvPr/>
        </p:nvSpPr>
        <p:spPr>
          <a:xfrm>
            <a:off x="3401133" y="3063930"/>
            <a:ext cx="5555286" cy="978729"/>
          </a:xfrm>
          <a:prstGeom prst="rect">
            <a:avLst/>
          </a:prstGeom>
          <a:noFill/>
        </p:spPr>
        <p:txBody>
          <a:bodyPr wrap="square" rtlCol="0">
            <a:spAutoFit/>
          </a:bodyPr>
          <a:lstStyle/>
          <a:p>
            <a:pPr algn="ctr">
              <a:lnSpc>
                <a:spcPct val="80000"/>
              </a:lnSpc>
            </a:pPr>
            <a:r>
              <a:rPr lang="en-US" altLang="ja-JP" sz="7200" dirty="0">
                <a:solidFill>
                  <a:schemeClr val="bg1"/>
                </a:solidFill>
                <a:latin typeface="Microsoft Himalaya" panose="01010100010101010101" pitchFamily="2" charset="0"/>
                <a:cs typeface="Microsoft Himalaya" panose="01010100010101010101" pitchFamily="2" charset="0"/>
              </a:rPr>
              <a:t>o</a:t>
            </a:r>
            <a:r>
              <a:rPr kumimoji="1" lang="en-US" altLang="ja-JP" sz="7200" dirty="0" smtClean="0">
                <a:solidFill>
                  <a:schemeClr val="bg1"/>
                </a:solidFill>
                <a:latin typeface="Microsoft Himalaya" panose="01010100010101010101" pitchFamily="2" charset="0"/>
                <a:cs typeface="Microsoft Himalaya" panose="01010100010101010101" pitchFamily="2" charset="0"/>
              </a:rPr>
              <a:t>r a disaster situation</a:t>
            </a:r>
            <a:endParaRPr kumimoji="1" lang="ja-JP" altLang="en-US" sz="7200" dirty="0">
              <a:solidFill>
                <a:schemeClr val="bg1"/>
              </a:solidFill>
              <a:latin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2034926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is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65"/>
            <a:ext cx="12192000" cy="8116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5586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7406</TotalTime>
  <Words>752</Words>
  <Application>Microsoft Office PowerPoint</Application>
  <PresentationFormat>ワイド画面</PresentationFormat>
  <Paragraphs>181</Paragraphs>
  <Slides>23</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23</vt:i4>
      </vt:variant>
    </vt:vector>
  </HeadingPairs>
  <TitlesOfParts>
    <vt:vector size="30" baseType="lpstr">
      <vt:lpstr>ＭＳ Ｐゴシック</vt:lpstr>
      <vt:lpstr>Arial</vt:lpstr>
      <vt:lpstr>Calibri</vt:lpstr>
      <vt:lpstr>Calibri Light</vt:lpstr>
      <vt:lpstr>Cambria Math</vt:lpstr>
      <vt:lpstr>Microsoft Himalaya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okada koichi</dc:creator>
  <cp:lastModifiedBy>okada koichi</cp:lastModifiedBy>
  <cp:revision>64</cp:revision>
  <dcterms:created xsi:type="dcterms:W3CDTF">2018-07-16T04:59:38Z</dcterms:created>
  <dcterms:modified xsi:type="dcterms:W3CDTF">2018-07-22T03:52:06Z</dcterms:modified>
</cp:coreProperties>
</file>